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88" r:id="rId4"/>
    <p:sldId id="276" r:id="rId5"/>
    <p:sldId id="277" r:id="rId6"/>
    <p:sldId id="280" r:id="rId7"/>
    <p:sldId id="282" r:id="rId8"/>
    <p:sldId id="279" r:id="rId9"/>
    <p:sldId id="278" r:id="rId10"/>
    <p:sldId id="283" r:id="rId11"/>
    <p:sldId id="290" r:id="rId12"/>
    <p:sldId id="289" r:id="rId13"/>
    <p:sldId id="294" r:id="rId14"/>
    <p:sldId id="291" r:id="rId15"/>
    <p:sldId id="284" r:id="rId16"/>
    <p:sldId id="266" r:id="rId17"/>
    <p:sldId id="270" r:id="rId18"/>
    <p:sldId id="293" r:id="rId19"/>
    <p:sldId id="285" r:id="rId20"/>
    <p:sldId id="286" r:id="rId21"/>
    <p:sldId id="292" r:id="rId22"/>
    <p:sldId id="295" r:id="rId23"/>
    <p:sldId id="297" r:id="rId24"/>
    <p:sldId id="298"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03B66-4683-4E8B-A778-982BADDD54F0}" v="1036" dt="2023-04-11T17:17:47.819"/>
    <p1510:client id="{F30BBA51-045C-4B4C-90A2-010CC95AE0D8}" v="1" dt="2023-04-12T00:12:17.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2" d="100"/>
          <a:sy n="72" d="100"/>
        </p:scale>
        <p:origin x="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Dabas" userId="c35664cb8c095f08" providerId="LiveId" clId="{F30BBA51-045C-4B4C-90A2-010CC95AE0D8}"/>
    <pc:docChg chg="custSel addSld modSld">
      <pc:chgData name="Ashish Dabas" userId="c35664cb8c095f08" providerId="LiveId" clId="{F30BBA51-045C-4B4C-90A2-010CC95AE0D8}" dt="2023-04-12T00:22:09.588" v="73" actId="14100"/>
      <pc:docMkLst>
        <pc:docMk/>
      </pc:docMkLst>
      <pc:sldChg chg="addSp delSp modSp new mod">
        <pc:chgData name="Ashish Dabas" userId="c35664cb8c095f08" providerId="LiveId" clId="{F30BBA51-045C-4B4C-90A2-010CC95AE0D8}" dt="2023-04-12T00:14:13.677" v="58" actId="14100"/>
        <pc:sldMkLst>
          <pc:docMk/>
          <pc:sldMk cId="3617045860" sldId="297"/>
        </pc:sldMkLst>
        <pc:picChg chg="add del mod">
          <ac:chgData name="Ashish Dabas" userId="c35664cb8c095f08" providerId="LiveId" clId="{F30BBA51-045C-4B4C-90A2-010CC95AE0D8}" dt="2023-04-12T00:13:35.059" v="42" actId="478"/>
          <ac:picMkLst>
            <pc:docMk/>
            <pc:sldMk cId="3617045860" sldId="297"/>
            <ac:picMk id="3" creationId="{79EBAEEE-8FDA-A91B-E693-5513C8FD57A2}"/>
          </ac:picMkLst>
        </pc:picChg>
        <pc:picChg chg="add del mod">
          <ac:chgData name="Ashish Dabas" userId="c35664cb8c095f08" providerId="LiveId" clId="{F30BBA51-045C-4B4C-90A2-010CC95AE0D8}" dt="2023-04-12T00:13:59.828" v="52" actId="478"/>
          <ac:picMkLst>
            <pc:docMk/>
            <pc:sldMk cId="3617045860" sldId="297"/>
            <ac:picMk id="5" creationId="{593C6F72-DC24-EA1A-A371-E5CF9B6E6D8A}"/>
          </ac:picMkLst>
        </pc:picChg>
        <pc:picChg chg="add del mod">
          <ac:chgData name="Ashish Dabas" userId="c35664cb8c095f08" providerId="LiveId" clId="{F30BBA51-045C-4B4C-90A2-010CC95AE0D8}" dt="2023-04-12T00:14:02.482" v="53" actId="478"/>
          <ac:picMkLst>
            <pc:docMk/>
            <pc:sldMk cId="3617045860" sldId="297"/>
            <ac:picMk id="7" creationId="{C4F4325C-368A-3960-9FEE-3E9E15D6274D}"/>
          </ac:picMkLst>
        </pc:picChg>
        <pc:picChg chg="add del mod">
          <ac:chgData name="Ashish Dabas" userId="c35664cb8c095f08" providerId="LiveId" clId="{F30BBA51-045C-4B4C-90A2-010CC95AE0D8}" dt="2023-04-12T00:13:40.209" v="43" actId="478"/>
          <ac:picMkLst>
            <pc:docMk/>
            <pc:sldMk cId="3617045860" sldId="297"/>
            <ac:picMk id="9" creationId="{A9F5ECAB-243E-4763-015D-92ED69AEE08C}"/>
          </ac:picMkLst>
        </pc:picChg>
        <pc:picChg chg="add del mod">
          <ac:chgData name="Ashish Dabas" userId="c35664cb8c095f08" providerId="LiveId" clId="{F30BBA51-045C-4B4C-90A2-010CC95AE0D8}" dt="2023-04-12T00:12:46.134" v="26" actId="478"/>
          <ac:picMkLst>
            <pc:docMk/>
            <pc:sldMk cId="3617045860" sldId="297"/>
            <ac:picMk id="11" creationId="{8F233DBE-403F-C9E8-E7AB-70A3850635F6}"/>
          </ac:picMkLst>
        </pc:picChg>
        <pc:picChg chg="add mod">
          <ac:chgData name="Ashish Dabas" userId="c35664cb8c095f08" providerId="LiveId" clId="{F30BBA51-045C-4B4C-90A2-010CC95AE0D8}" dt="2023-04-12T00:14:13.677" v="58" actId="14100"/>
          <ac:picMkLst>
            <pc:docMk/>
            <pc:sldMk cId="3617045860" sldId="297"/>
            <ac:picMk id="13" creationId="{C9C9FD5B-D3FF-DDAF-EACC-F1AE1C955372}"/>
          </ac:picMkLst>
        </pc:picChg>
        <pc:picChg chg="add mod">
          <ac:chgData name="Ashish Dabas" userId="c35664cb8c095f08" providerId="LiveId" clId="{F30BBA51-045C-4B4C-90A2-010CC95AE0D8}" dt="2023-04-12T00:14:09.702" v="56" actId="1076"/>
          <ac:picMkLst>
            <pc:docMk/>
            <pc:sldMk cId="3617045860" sldId="297"/>
            <ac:picMk id="15" creationId="{59ABD533-96D3-F04D-7DFB-FC9E9A04AABB}"/>
          </ac:picMkLst>
        </pc:picChg>
        <pc:picChg chg="add mod">
          <ac:chgData name="Ashish Dabas" userId="c35664cb8c095f08" providerId="LiveId" clId="{F30BBA51-045C-4B4C-90A2-010CC95AE0D8}" dt="2023-04-12T00:14:07.921" v="55" actId="14100"/>
          <ac:picMkLst>
            <pc:docMk/>
            <pc:sldMk cId="3617045860" sldId="297"/>
            <ac:picMk id="17" creationId="{6189847B-233E-44DD-C472-E05FCB86A188}"/>
          </ac:picMkLst>
        </pc:picChg>
      </pc:sldChg>
      <pc:sldChg chg="addSp modSp new mod">
        <pc:chgData name="Ashish Dabas" userId="c35664cb8c095f08" providerId="LiveId" clId="{F30BBA51-045C-4B4C-90A2-010CC95AE0D8}" dt="2023-04-12T00:22:09.588" v="73" actId="14100"/>
        <pc:sldMkLst>
          <pc:docMk/>
          <pc:sldMk cId="2582301416" sldId="298"/>
        </pc:sldMkLst>
        <pc:picChg chg="add mod">
          <ac:chgData name="Ashish Dabas" userId="c35664cb8c095f08" providerId="LiveId" clId="{F30BBA51-045C-4B4C-90A2-010CC95AE0D8}" dt="2023-04-12T00:17:16.166" v="61" actId="1076"/>
          <ac:picMkLst>
            <pc:docMk/>
            <pc:sldMk cId="2582301416" sldId="298"/>
            <ac:picMk id="3" creationId="{7047BF34-FB0A-380E-CA76-AEE6B7706E34}"/>
          </ac:picMkLst>
        </pc:picChg>
        <pc:picChg chg="add mod">
          <ac:chgData name="Ashish Dabas" userId="c35664cb8c095f08" providerId="LiveId" clId="{F30BBA51-045C-4B4C-90A2-010CC95AE0D8}" dt="2023-04-12T00:22:09.588" v="73" actId="14100"/>
          <ac:picMkLst>
            <pc:docMk/>
            <pc:sldMk cId="2582301416" sldId="298"/>
            <ac:picMk id="5" creationId="{6042C076-C2C5-ED39-9046-9854954DABCE}"/>
          </ac:picMkLst>
        </pc:picChg>
        <pc:picChg chg="add mod">
          <ac:chgData name="Ashish Dabas" userId="c35664cb8c095f08" providerId="LiveId" clId="{F30BBA51-045C-4B4C-90A2-010CC95AE0D8}" dt="2023-04-12T00:22:01.242" v="71" actId="14100"/>
          <ac:picMkLst>
            <pc:docMk/>
            <pc:sldMk cId="2582301416" sldId="298"/>
            <ac:picMk id="7" creationId="{91DBD6CC-FA7D-D04C-EFD6-57BCD70B562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F538-41EA-57C0-92B2-A7DC12287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25F8F7F-C755-8DB8-8FE1-7E6CDA8E1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3AC923-4D00-2BF2-14EC-6238E332BBCB}"/>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F25F3E0C-296E-7B45-9705-B3E6ACCE09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F459B1F-CD77-551D-1712-1636566E899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72075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842D-CAE9-9DAD-483F-2B5243F4DE4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A4E6EB5-6562-6271-8C41-6864675AB5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9603BD-06CB-F8A0-D359-763FF5B7FD28}"/>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21A867E0-9415-8A95-4B25-708537E1B7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9E5570-912B-5DF6-24BD-6A4604DC3D27}"/>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1374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DC9E4-D3AF-E197-B401-3704405F01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F6C90F-A621-2FBA-747B-292E74827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EDFDCB-10AE-B43E-C7E3-65F090A5555B}"/>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5405D4C3-638C-2C43-DE40-944474E98C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587315-41F8-78AF-F4A0-B25E0F53C95C}"/>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761723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023C-ED29-27BC-6C3B-F7EA75B2B9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731A3F-DF3B-B888-1DE2-D6B2093B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9A1F69-5840-FAB5-F87B-BF994AEED0C0}"/>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1B26E1E1-386E-8226-F0F9-B964460730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42A4267-A050-1251-DEE7-CBECAD0459F5}"/>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82554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A4B4-BB1F-1802-F733-36BF982F4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4CC005D-E3C2-0ECC-80CB-94D34FEAC3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2431-CC46-7826-93B4-1EBF8BDCB9E4}"/>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EE9A3796-23EF-D07C-73C9-EA2BB73F6C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CEA52C-BCB5-8AC1-5007-1B314C9284EB}"/>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692427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57CB-BC60-9DB0-7F90-EC9A6CE562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D27F46F-612A-D6CE-590F-A172E3EBE8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1894316-0544-D4F3-1FC6-63EBD2AEB6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BD28203-8B5D-BC5A-A2A9-D8EC3713E039}"/>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6" name="Footer Placeholder 5">
            <a:extLst>
              <a:ext uri="{FF2B5EF4-FFF2-40B4-BE49-F238E27FC236}">
                <a16:creationId xmlns:a16="http://schemas.microsoft.com/office/drawing/2014/main" id="{A4248BE3-AEA4-C83E-0CC0-976C5122EC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9B26FBB-86CF-954F-870E-2C04396DE271}"/>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19736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4331-759E-4FE6-9E6B-28872E64CF7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02DA58C-7662-ADC4-3CAE-52BD80D8B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20727B-106A-9CD4-D8D1-A4544497A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A035C09-6BED-9E82-1271-3CE059704F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21D26D-D53A-2EFC-0969-9E647B90BB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EBD00C-7EDC-C2ED-4275-B84D51575427}"/>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8" name="Footer Placeholder 7">
            <a:extLst>
              <a:ext uri="{FF2B5EF4-FFF2-40B4-BE49-F238E27FC236}">
                <a16:creationId xmlns:a16="http://schemas.microsoft.com/office/drawing/2014/main" id="{48C94591-1077-7636-B3D9-8731F40EBD2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C7442B7-723B-D25B-71A0-D157CC7920E7}"/>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11498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6A4C-2248-09E8-8B31-AFA13681C41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C4A9001-DF9A-3455-CE71-56900FA90563}"/>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4" name="Footer Placeholder 3">
            <a:extLst>
              <a:ext uri="{FF2B5EF4-FFF2-40B4-BE49-F238E27FC236}">
                <a16:creationId xmlns:a16="http://schemas.microsoft.com/office/drawing/2014/main" id="{D5F02CD5-1C44-E798-ECA7-F3EFECBDDC6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EC8B289-0FFF-7C61-A02C-B9F31FEF93E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394926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B0FE3-3480-67E8-6670-40DDBEED4C3E}"/>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3" name="Footer Placeholder 2">
            <a:extLst>
              <a:ext uri="{FF2B5EF4-FFF2-40B4-BE49-F238E27FC236}">
                <a16:creationId xmlns:a16="http://schemas.microsoft.com/office/drawing/2014/main" id="{833EAD10-64F1-395F-16DA-C40F2E4B6BB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074825B-4959-4321-09AB-6BADD59253C1}"/>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12652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3ED8-392B-791B-78D6-4513217CF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20A5DF9-FB1E-ABFE-8B9B-BD70C54EA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D566AF9-CFEF-E1FC-9920-E91F39E10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01703-5216-912E-CB45-D6859D9597BF}"/>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6" name="Footer Placeholder 5">
            <a:extLst>
              <a:ext uri="{FF2B5EF4-FFF2-40B4-BE49-F238E27FC236}">
                <a16:creationId xmlns:a16="http://schemas.microsoft.com/office/drawing/2014/main" id="{8C938BC7-F981-3813-4F37-6D0AA2E2B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CC0B90-ACAB-4F83-8AA9-A61FD834F97F}"/>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59905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13CD-F85B-CAD8-7F21-E4CEDAD86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36996B7-0513-AE73-CBC7-350707B08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E06346C-9F35-FF8F-4033-5BACDC12A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898341-3FC5-F477-56F5-CE0A039F4F30}"/>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6" name="Footer Placeholder 5">
            <a:extLst>
              <a:ext uri="{FF2B5EF4-FFF2-40B4-BE49-F238E27FC236}">
                <a16:creationId xmlns:a16="http://schemas.microsoft.com/office/drawing/2014/main" id="{1B382D95-C898-C09B-F745-1A0D512146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336FF6F-5C5E-2C62-F8A5-091E0F6CF74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41782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06ACA-33A1-D008-6001-A3D52E7F9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425A585-EDC7-F04B-06AA-B61DCFD5B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81377-9823-B62B-2A3D-DAA25A895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2AD63360-67BA-DD21-5A66-6C9AF86DA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9703B28-D886-1F1D-4F21-3B16E6B24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11F69-3778-47FF-A6D1-00FE53779B7B}" type="slidenum">
              <a:rPr lang="en-CA" smtClean="0"/>
              <a:t>‹#›</a:t>
            </a:fld>
            <a:endParaRPr lang="en-CA"/>
          </a:p>
        </p:txBody>
      </p:sp>
    </p:spTree>
    <p:extLst>
      <p:ext uri="{BB962C8B-B14F-4D97-AF65-F5344CB8AC3E}">
        <p14:creationId xmlns:p14="http://schemas.microsoft.com/office/powerpoint/2010/main" val="689844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cmhc-schl.gc.ca/en/professionals/housing-markets-data-and-research/housing-data/data-tables/rental-market/urban-rental-market-survey-data-vacancy-rates" TargetMode="External"/><Relationship Id="rId2" Type="http://schemas.openxmlformats.org/officeDocument/2006/relationships/hyperlink" Target="https://www.cmhc-schl.gc.ca/en/professionals/housing-markets-data-and-research/housing-data/data-tables/rental-market/urban-rental-market-survey-data-average-rents-urban-centres" TargetMode="Externa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www.cmhc-schl.gc.ca/en/professionals/housing-markets-data-and-research/housing-data/data-tables/rental-market/urban-rental-market-survey-data-number-uni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D75DDB7-197A-54F0-49F2-3C48492AC633}"/>
              </a:ext>
            </a:extLst>
          </p:cNvPr>
          <p:cNvSpPr txBox="1"/>
          <p:nvPr/>
        </p:nvSpPr>
        <p:spPr>
          <a:xfrm>
            <a:off x="630936" y="640823"/>
            <a:ext cx="3419856"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Rental Market Analysis: Canada </a:t>
            </a:r>
          </a:p>
        </p:txBody>
      </p:sp>
      <p:sp>
        <p:nvSpPr>
          <p:cNvPr id="4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map&#10;&#10;Description automatically generated">
            <a:extLst>
              <a:ext uri="{FF2B5EF4-FFF2-40B4-BE49-F238E27FC236}">
                <a16:creationId xmlns:a16="http://schemas.microsoft.com/office/drawing/2014/main" id="{A2A8FC23-14ED-8B6B-945E-0E8A5785D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895" y="737385"/>
            <a:ext cx="7521445" cy="4475259"/>
          </a:xfrm>
          <a:prstGeom prst="rect">
            <a:avLst/>
          </a:prstGeom>
        </p:spPr>
      </p:pic>
      <p:sp>
        <p:nvSpPr>
          <p:cNvPr id="7" name="TextBox 6">
            <a:extLst>
              <a:ext uri="{FF2B5EF4-FFF2-40B4-BE49-F238E27FC236}">
                <a16:creationId xmlns:a16="http://schemas.microsoft.com/office/drawing/2014/main" id="{40B6623E-D6C1-6D99-2042-4D8DD3591502}"/>
              </a:ext>
            </a:extLst>
          </p:cNvPr>
          <p:cNvSpPr txBox="1"/>
          <p:nvPr/>
        </p:nvSpPr>
        <p:spPr>
          <a:xfrm>
            <a:off x="4791456" y="5712977"/>
            <a:ext cx="6894576" cy="644691"/>
          </a:xfrm>
          <a:prstGeom prst="rect">
            <a:avLst/>
          </a:prstGeom>
        </p:spPr>
        <p:txBody>
          <a:bodyPr vert="horz" lIns="91440" tIns="45720" rIns="91440" bIns="45720" rtlCol="0" anchor="t">
            <a:normAutofit/>
          </a:bodyPr>
          <a:lstStyle/>
          <a:p>
            <a:pPr>
              <a:lnSpc>
                <a:spcPct val="90000"/>
              </a:lnSpc>
              <a:spcAft>
                <a:spcPts val="600"/>
              </a:spcAft>
            </a:pPr>
            <a:r>
              <a:rPr lang="en-US" sz="2000" dirty="0"/>
              <a:t>ABISOLA OLAKANMI | KERRY-ANN MORRISON-JAMES | LUCY JIAO | RIMPLE POONIA DABAS | SAKSHI DALAL | SWETA JOSHI</a:t>
            </a:r>
          </a:p>
        </p:txBody>
      </p:sp>
    </p:spTree>
    <p:extLst>
      <p:ext uri="{BB962C8B-B14F-4D97-AF65-F5344CB8AC3E}">
        <p14:creationId xmlns:p14="http://schemas.microsoft.com/office/powerpoint/2010/main" val="351168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3C73A63B-B35D-9C3E-7A64-586413AEF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291" y="734263"/>
            <a:ext cx="5689600" cy="4267200"/>
          </a:xfrm>
          <a:prstGeom prst="rect">
            <a:avLst/>
          </a:prstGeom>
        </p:spPr>
      </p:pic>
      <p:pic>
        <p:nvPicPr>
          <p:cNvPr id="3" name="Picture 2" descr="Chart, scatter chart&#10;&#10;Description automatically generated">
            <a:extLst>
              <a:ext uri="{FF2B5EF4-FFF2-40B4-BE49-F238E27FC236}">
                <a16:creationId xmlns:a16="http://schemas.microsoft.com/office/drawing/2014/main" id="{676A5622-2B23-848F-111A-C4D61F97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06" y="611709"/>
            <a:ext cx="6016411" cy="4512309"/>
          </a:xfrm>
          <a:prstGeom prst="rect">
            <a:avLst/>
          </a:prstGeom>
        </p:spPr>
      </p:pic>
      <p:sp>
        <p:nvSpPr>
          <p:cNvPr id="4" name="TextBox 3">
            <a:extLst>
              <a:ext uri="{FF2B5EF4-FFF2-40B4-BE49-F238E27FC236}">
                <a16:creationId xmlns:a16="http://schemas.microsoft.com/office/drawing/2014/main" id="{85799436-4E99-E052-0680-D33BEBD7F13A}"/>
              </a:ext>
            </a:extLst>
          </p:cNvPr>
          <p:cNvSpPr txBox="1"/>
          <p:nvPr/>
        </p:nvSpPr>
        <p:spPr>
          <a:xfrm>
            <a:off x="182880" y="294640"/>
            <a:ext cx="7823200" cy="461665"/>
          </a:xfrm>
          <a:prstGeom prst="rect">
            <a:avLst/>
          </a:prstGeom>
          <a:noFill/>
        </p:spPr>
        <p:txBody>
          <a:bodyPr wrap="square" rtlCol="0">
            <a:spAutoFit/>
          </a:bodyPr>
          <a:lstStyle/>
          <a:p>
            <a:r>
              <a:rPr lang="en-CA" sz="2400" b="1" dirty="0"/>
              <a:t>Relationship between Vacancy rates and Average rents</a:t>
            </a:r>
          </a:p>
        </p:txBody>
      </p:sp>
      <p:sp>
        <p:nvSpPr>
          <p:cNvPr id="7" name="TextBox 6">
            <a:extLst>
              <a:ext uri="{FF2B5EF4-FFF2-40B4-BE49-F238E27FC236}">
                <a16:creationId xmlns:a16="http://schemas.microsoft.com/office/drawing/2014/main" id="{861726DD-6344-92B7-4257-2E973DC46868}"/>
              </a:ext>
            </a:extLst>
          </p:cNvPr>
          <p:cNvSpPr txBox="1"/>
          <p:nvPr/>
        </p:nvSpPr>
        <p:spPr>
          <a:xfrm>
            <a:off x="8869680" y="1512054"/>
            <a:ext cx="2458720" cy="369332"/>
          </a:xfrm>
          <a:prstGeom prst="rect">
            <a:avLst/>
          </a:prstGeom>
          <a:noFill/>
        </p:spPr>
        <p:txBody>
          <a:bodyPr wrap="square">
            <a:spAutoFit/>
          </a:bodyPr>
          <a:lstStyle/>
          <a:p>
            <a:r>
              <a:rPr lang="en-CA" dirty="0">
                <a:solidFill>
                  <a:srgbClr val="FF0000"/>
                </a:solidFill>
              </a:rPr>
              <a:t>r-squared value is -0.21</a:t>
            </a:r>
          </a:p>
        </p:txBody>
      </p:sp>
      <p:sp>
        <p:nvSpPr>
          <p:cNvPr id="9" name="TextBox 8">
            <a:extLst>
              <a:ext uri="{FF2B5EF4-FFF2-40B4-BE49-F238E27FC236}">
                <a16:creationId xmlns:a16="http://schemas.microsoft.com/office/drawing/2014/main" id="{BDF2C342-1C24-D8E3-0FD4-89D5D43A38BD}"/>
              </a:ext>
            </a:extLst>
          </p:cNvPr>
          <p:cNvSpPr txBox="1"/>
          <p:nvPr/>
        </p:nvSpPr>
        <p:spPr>
          <a:xfrm>
            <a:off x="3198283" y="1335762"/>
            <a:ext cx="2743200" cy="369332"/>
          </a:xfrm>
          <a:prstGeom prst="rect">
            <a:avLst/>
          </a:prstGeom>
          <a:noFill/>
        </p:spPr>
        <p:txBody>
          <a:bodyPr wrap="square">
            <a:spAutoFit/>
          </a:bodyPr>
          <a:lstStyle/>
          <a:p>
            <a:r>
              <a:rPr lang="en-CA" dirty="0">
                <a:solidFill>
                  <a:srgbClr val="FF0000"/>
                </a:solidFill>
              </a:rPr>
              <a:t>r-squared value is -0.22</a:t>
            </a:r>
          </a:p>
        </p:txBody>
      </p:sp>
      <p:sp>
        <p:nvSpPr>
          <p:cNvPr id="11" name="TextBox 10">
            <a:extLst>
              <a:ext uri="{FF2B5EF4-FFF2-40B4-BE49-F238E27FC236}">
                <a16:creationId xmlns:a16="http://schemas.microsoft.com/office/drawing/2014/main" id="{8DF265F7-B039-9B46-B2D6-29EECB1DC360}"/>
              </a:ext>
            </a:extLst>
          </p:cNvPr>
          <p:cNvSpPr txBox="1"/>
          <p:nvPr/>
        </p:nvSpPr>
        <p:spPr>
          <a:xfrm>
            <a:off x="287866" y="5224532"/>
            <a:ext cx="11281834" cy="1477328"/>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US" b="0" i="0" dirty="0">
                <a:solidFill>
                  <a:srgbClr val="1F2328"/>
                </a:solidFill>
                <a:effectLst/>
              </a:rPr>
              <a:t>The result on the Vacancy Rates  versus Average  rents showed a weak negative correlation , and  low R-squared value(-0.22) for Ontario  cities </a:t>
            </a:r>
          </a:p>
          <a:p>
            <a:pPr marL="285750" indent="-285750">
              <a:buClr>
                <a:schemeClr val="accent2"/>
              </a:buClr>
              <a:buFont typeface="Wingdings" panose="05000000000000000000" pitchFamily="2" charset="2"/>
              <a:buChar char="Ø"/>
            </a:pPr>
            <a:r>
              <a:rPr lang="en-US" b="0" i="0" dirty="0">
                <a:solidFill>
                  <a:srgbClr val="1F2328"/>
                </a:solidFill>
                <a:effectLst/>
              </a:rPr>
              <a:t>The result on the Vacancy Rates  versus Average  rents showed a weak negative correlation , and  low R-squared value(-0.21) for Toronto Zones</a:t>
            </a:r>
          </a:p>
          <a:p>
            <a:pPr marL="285750" indent="-285750">
              <a:buClr>
                <a:schemeClr val="accent2"/>
              </a:buClr>
              <a:buFont typeface="Wingdings" panose="05000000000000000000" pitchFamily="2" charset="2"/>
              <a:buChar char="Ø"/>
            </a:pPr>
            <a:r>
              <a:rPr lang="en-US" dirty="0">
                <a:solidFill>
                  <a:srgbClr val="1F2328"/>
                </a:solidFill>
              </a:rPr>
              <a:t>This may be due to the outliers present in both datasets</a:t>
            </a:r>
            <a:endParaRPr lang="en-US" b="0" i="0" dirty="0">
              <a:solidFill>
                <a:srgbClr val="1F2328"/>
              </a:solidFill>
              <a:effectLst/>
            </a:endParaRPr>
          </a:p>
        </p:txBody>
      </p:sp>
    </p:spTree>
    <p:extLst>
      <p:ext uri="{BB962C8B-B14F-4D97-AF65-F5344CB8AC3E}">
        <p14:creationId xmlns:p14="http://schemas.microsoft.com/office/powerpoint/2010/main" val="409578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7DA862-99AE-8720-FD46-DFC7E8AD121B}"/>
              </a:ext>
            </a:extLst>
          </p:cNvPr>
          <p:cNvSpPr txBox="1"/>
          <p:nvPr/>
        </p:nvSpPr>
        <p:spPr>
          <a:xfrm>
            <a:off x="206477" y="235974"/>
            <a:ext cx="10412362" cy="830997"/>
          </a:xfrm>
          <a:prstGeom prst="rect">
            <a:avLst/>
          </a:prstGeom>
          <a:noFill/>
        </p:spPr>
        <p:txBody>
          <a:bodyPr wrap="square" rtlCol="0">
            <a:spAutoFit/>
          </a:bodyPr>
          <a:lstStyle/>
          <a:p>
            <a:r>
              <a:rPr lang="en-CA" sz="2400" b="1" dirty="0"/>
              <a:t>Map displaying point for the city with size of the point the average rental rates in the city</a:t>
            </a:r>
          </a:p>
        </p:txBody>
      </p:sp>
      <p:sp>
        <p:nvSpPr>
          <p:cNvPr id="8" name="TextBox 7">
            <a:extLst>
              <a:ext uri="{FF2B5EF4-FFF2-40B4-BE49-F238E27FC236}">
                <a16:creationId xmlns:a16="http://schemas.microsoft.com/office/drawing/2014/main" id="{15577B3B-B94F-45DE-2FEB-98D0FB8970BC}"/>
              </a:ext>
            </a:extLst>
          </p:cNvPr>
          <p:cNvSpPr txBox="1"/>
          <p:nvPr/>
        </p:nvSpPr>
        <p:spPr>
          <a:xfrm>
            <a:off x="8679970" y="746466"/>
            <a:ext cx="2329323" cy="369332"/>
          </a:xfrm>
          <a:prstGeom prst="rect">
            <a:avLst/>
          </a:prstGeom>
          <a:noFill/>
        </p:spPr>
        <p:txBody>
          <a:bodyPr wrap="square" rtlCol="0">
            <a:spAutoFit/>
          </a:bodyPr>
          <a:lstStyle/>
          <a:p>
            <a:pPr algn="ctr"/>
            <a:r>
              <a:rPr lang="en-CA" dirty="0"/>
              <a:t>API Used :</a:t>
            </a:r>
            <a:r>
              <a:rPr lang="en-CA" dirty="0" err="1"/>
              <a:t>Geoapify</a:t>
            </a:r>
            <a:endParaRPr lang="en-CA" dirty="0"/>
          </a:p>
        </p:txBody>
      </p:sp>
      <p:pic>
        <p:nvPicPr>
          <p:cNvPr id="10" name="Picture 9">
            <a:extLst>
              <a:ext uri="{FF2B5EF4-FFF2-40B4-BE49-F238E27FC236}">
                <a16:creationId xmlns:a16="http://schemas.microsoft.com/office/drawing/2014/main" id="{3B1FD62D-49E0-5D6C-EFFB-CDE93BAB83E5}"/>
              </a:ext>
            </a:extLst>
          </p:cNvPr>
          <p:cNvPicPr>
            <a:picLocks noChangeAspect="1"/>
          </p:cNvPicPr>
          <p:nvPr/>
        </p:nvPicPr>
        <p:blipFill>
          <a:blip r:embed="rId2"/>
          <a:stretch>
            <a:fillRect/>
          </a:stretch>
        </p:blipFill>
        <p:spPr>
          <a:xfrm>
            <a:off x="8038215" y="1164624"/>
            <a:ext cx="4114620" cy="3653167"/>
          </a:xfrm>
          <a:prstGeom prst="rect">
            <a:avLst/>
          </a:prstGeom>
        </p:spPr>
      </p:pic>
      <p:pic>
        <p:nvPicPr>
          <p:cNvPr id="12" name="Picture 11">
            <a:extLst>
              <a:ext uri="{FF2B5EF4-FFF2-40B4-BE49-F238E27FC236}">
                <a16:creationId xmlns:a16="http://schemas.microsoft.com/office/drawing/2014/main" id="{27B08F54-2B63-6794-890B-91EDD7D4036F}"/>
              </a:ext>
            </a:extLst>
          </p:cNvPr>
          <p:cNvPicPr>
            <a:picLocks noChangeAspect="1"/>
          </p:cNvPicPr>
          <p:nvPr/>
        </p:nvPicPr>
        <p:blipFill>
          <a:blip r:embed="rId3"/>
          <a:stretch>
            <a:fillRect/>
          </a:stretch>
        </p:blipFill>
        <p:spPr>
          <a:xfrm>
            <a:off x="8164929" y="4915444"/>
            <a:ext cx="3602400" cy="1618800"/>
          </a:xfrm>
          <a:prstGeom prst="rect">
            <a:avLst/>
          </a:prstGeom>
        </p:spPr>
      </p:pic>
      <p:pic>
        <p:nvPicPr>
          <p:cNvPr id="6" name="Picture 5" descr="Map&#10;&#10;Description automatically generated">
            <a:extLst>
              <a:ext uri="{FF2B5EF4-FFF2-40B4-BE49-F238E27FC236}">
                <a16:creationId xmlns:a16="http://schemas.microsoft.com/office/drawing/2014/main" id="{B6A02648-4F24-AB8D-9E62-0EB6C0F07D2D}"/>
              </a:ext>
            </a:extLst>
          </p:cNvPr>
          <p:cNvPicPr>
            <a:picLocks noChangeAspect="1"/>
          </p:cNvPicPr>
          <p:nvPr/>
        </p:nvPicPr>
        <p:blipFill rotWithShape="1">
          <a:blip r:embed="rId4">
            <a:extLst>
              <a:ext uri="{28A0092B-C50C-407E-A947-70E740481C1C}">
                <a14:useLocalDpi xmlns:a14="http://schemas.microsoft.com/office/drawing/2010/main" val="0"/>
              </a:ext>
            </a:extLst>
          </a:blip>
          <a:srcRect b="1166"/>
          <a:stretch/>
        </p:blipFill>
        <p:spPr>
          <a:xfrm>
            <a:off x="192207" y="1066971"/>
            <a:ext cx="7669730" cy="5118169"/>
          </a:xfrm>
          <a:prstGeom prst="rect">
            <a:avLst/>
          </a:prstGeom>
        </p:spPr>
      </p:pic>
    </p:spTree>
    <p:extLst>
      <p:ext uri="{BB962C8B-B14F-4D97-AF65-F5344CB8AC3E}">
        <p14:creationId xmlns:p14="http://schemas.microsoft.com/office/powerpoint/2010/main" val="52969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B0CAD-B02B-0F6D-8D07-6CB138734570}"/>
              </a:ext>
            </a:extLst>
          </p:cNvPr>
          <p:cNvSpPr txBox="1"/>
          <p:nvPr/>
        </p:nvSpPr>
        <p:spPr>
          <a:xfrm>
            <a:off x="218440" y="63500"/>
            <a:ext cx="4368800" cy="461665"/>
          </a:xfrm>
          <a:prstGeom prst="rect">
            <a:avLst/>
          </a:prstGeom>
          <a:noFill/>
        </p:spPr>
        <p:txBody>
          <a:bodyPr wrap="square" rtlCol="0">
            <a:spAutoFit/>
          </a:bodyPr>
          <a:lstStyle/>
          <a:p>
            <a:r>
              <a:rPr lang="en-CA" sz="2400" b="1" dirty="0"/>
              <a:t>Observable Trends</a:t>
            </a:r>
          </a:p>
        </p:txBody>
      </p:sp>
      <p:sp>
        <p:nvSpPr>
          <p:cNvPr id="4" name="TextBox 3">
            <a:extLst>
              <a:ext uri="{FF2B5EF4-FFF2-40B4-BE49-F238E27FC236}">
                <a16:creationId xmlns:a16="http://schemas.microsoft.com/office/drawing/2014/main" id="{97BEA3AD-C1EB-2CFD-52BE-179CAFF34148}"/>
              </a:ext>
            </a:extLst>
          </p:cNvPr>
          <p:cNvSpPr txBox="1"/>
          <p:nvPr/>
        </p:nvSpPr>
        <p:spPr>
          <a:xfrm>
            <a:off x="269240" y="525165"/>
            <a:ext cx="9970135" cy="3314754"/>
          </a:xfrm>
          <a:prstGeom prst="rect">
            <a:avLst/>
          </a:prstGeom>
          <a:noFill/>
        </p:spPr>
        <p:txBody>
          <a:bodyPr wrap="square">
            <a:spAutoFit/>
          </a:bodyPr>
          <a:lstStyle/>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In general, the </a:t>
            </a:r>
            <a:r>
              <a:rPr lang="en-US" altLang="en-US" dirty="0"/>
              <a:t>y/y</a:t>
            </a:r>
            <a:r>
              <a:rPr kumimoji="0" lang="en-US" altLang="en-US" sz="1800" b="0" i="0" u="none" strike="noStrike" cap="none" normalizeH="0" baseline="0" dirty="0">
                <a:ln>
                  <a:noFill/>
                </a:ln>
                <a:effectLst/>
              </a:rPr>
              <a:t> rent increases across these Canadian provinces have been relatively modest over the period from 2018 to 2022, with most provinces experiencing increases of less than 10% per year.</a:t>
            </a: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British Columbia and Ontario have experienced more moderate increases in rent over the same period, with growth rates ranging from 2.8% to 6% per year. Despite the moderate increase, these provinces continue to have some of the highest average rent prices in the country.</a:t>
            </a:r>
            <a:r>
              <a:rPr lang="en-US" altLang="en-US" dirty="0"/>
              <a:t> The factors influencing this could be higher net Migration and Mortgage rates.</a:t>
            </a:r>
            <a:endParaRPr kumimoji="0" lang="en-US" altLang="en-US" sz="1800" b="0" i="0" u="none" strike="noStrike" cap="none" normalizeH="0" baseline="0" dirty="0">
              <a:ln>
                <a:noFill/>
              </a:ln>
              <a:effectLst/>
            </a:endParaRP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lang="en-US" altLang="en-US" dirty="0"/>
              <a:t>Within Ontario average rents have been consistently increasing with Toronto being at the highest over the period of 2018-2022 only exception being constant during 2020-2021. We are assuming this to be the effect of Covid pandemic.</a:t>
            </a: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lang="en-US" altLang="en-US" dirty="0"/>
              <a:t>Vacancy Rates and Average rents have mild negative correlation. We cannot conclude with certainty that increase in one of them has significant impact on another. For better visualization we need to remove the outliers from our datasets.</a:t>
            </a:r>
            <a:endParaRPr kumimoji="0" lang="en-US" altLang="en-US" sz="1800" b="0" i="0" u="none" strike="noStrike" cap="none" normalizeH="0" baseline="0" dirty="0">
              <a:ln>
                <a:noFill/>
              </a:ln>
              <a:effectLst/>
            </a:endParaRPr>
          </a:p>
        </p:txBody>
      </p:sp>
      <p:sp>
        <p:nvSpPr>
          <p:cNvPr id="5" name="TextBox 4">
            <a:extLst>
              <a:ext uri="{FF2B5EF4-FFF2-40B4-BE49-F238E27FC236}">
                <a16:creationId xmlns:a16="http://schemas.microsoft.com/office/drawing/2014/main" id="{50100A7C-D45E-9635-769E-C77C25478A3F}"/>
              </a:ext>
            </a:extLst>
          </p:cNvPr>
          <p:cNvSpPr txBox="1"/>
          <p:nvPr/>
        </p:nvSpPr>
        <p:spPr>
          <a:xfrm>
            <a:off x="345057" y="4415461"/>
            <a:ext cx="6081623" cy="2400657"/>
          </a:xfrm>
          <a:prstGeom prst="rect">
            <a:avLst/>
          </a:prstGeom>
          <a:noFill/>
        </p:spPr>
        <p:txBody>
          <a:bodyPr wrap="square" rtlCol="0">
            <a:spAutoFit/>
          </a:bodyPr>
          <a:lstStyle/>
          <a:p>
            <a:r>
              <a:rPr lang="en-CA" sz="2400" b="1" dirty="0"/>
              <a:t>Contributors</a:t>
            </a:r>
          </a:p>
          <a:p>
            <a:r>
              <a:rPr lang="en-CA" dirty="0"/>
              <a:t>Data research – </a:t>
            </a:r>
            <a:r>
              <a:rPr lang="en-CA" dirty="0" err="1"/>
              <a:t>Rimple</a:t>
            </a:r>
            <a:endParaRPr lang="en-CA" dirty="0"/>
          </a:p>
          <a:p>
            <a:r>
              <a:rPr lang="en-CA" dirty="0"/>
              <a:t>Data Cleaning – Sweta ,Kerry ,</a:t>
            </a:r>
            <a:r>
              <a:rPr lang="en-CA" dirty="0" err="1"/>
              <a:t>Rimple</a:t>
            </a:r>
            <a:endParaRPr lang="en-CA" dirty="0"/>
          </a:p>
          <a:p>
            <a:r>
              <a:rPr lang="en-CA" dirty="0"/>
              <a:t>Data merging – </a:t>
            </a:r>
            <a:r>
              <a:rPr lang="en-CA" dirty="0" err="1"/>
              <a:t>Rimple</a:t>
            </a:r>
            <a:endParaRPr lang="en-CA" dirty="0"/>
          </a:p>
          <a:p>
            <a:r>
              <a:rPr lang="en-CA" dirty="0"/>
              <a:t>Data Visualization – Sweta, Sakshi, Lucy, </a:t>
            </a:r>
            <a:r>
              <a:rPr lang="en-CA" dirty="0" err="1"/>
              <a:t>Abisola</a:t>
            </a:r>
            <a:r>
              <a:rPr lang="en-CA" dirty="0"/>
              <a:t>, Kerry, </a:t>
            </a:r>
            <a:r>
              <a:rPr lang="en-CA" dirty="0" err="1"/>
              <a:t>Rimple</a:t>
            </a:r>
            <a:endParaRPr lang="en-CA" dirty="0"/>
          </a:p>
          <a:p>
            <a:r>
              <a:rPr lang="en-CA" dirty="0"/>
              <a:t>Data Analysis - Sweta, Sakshi, Lucy, </a:t>
            </a:r>
            <a:r>
              <a:rPr lang="en-CA" dirty="0" err="1"/>
              <a:t>Abisola</a:t>
            </a:r>
            <a:r>
              <a:rPr lang="en-CA" dirty="0"/>
              <a:t>, Kerry, </a:t>
            </a:r>
            <a:r>
              <a:rPr lang="en-CA" dirty="0" err="1"/>
              <a:t>Rimple</a:t>
            </a:r>
            <a:endParaRPr lang="en-CA" dirty="0"/>
          </a:p>
          <a:p>
            <a:r>
              <a:rPr lang="en-CA" dirty="0"/>
              <a:t>API – Sweta</a:t>
            </a:r>
          </a:p>
          <a:p>
            <a:r>
              <a:rPr lang="en-CA" dirty="0"/>
              <a:t>Presentation - </a:t>
            </a:r>
            <a:r>
              <a:rPr lang="en-CA" dirty="0" err="1"/>
              <a:t>Rimple</a:t>
            </a:r>
            <a:endParaRPr lang="en-CA" dirty="0"/>
          </a:p>
        </p:txBody>
      </p:sp>
    </p:spTree>
    <p:extLst>
      <p:ext uri="{BB962C8B-B14F-4D97-AF65-F5344CB8AC3E}">
        <p14:creationId xmlns:p14="http://schemas.microsoft.com/office/powerpoint/2010/main" val="23140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34B48C-4E0A-259F-87A8-C4AD5EBE69D2}"/>
              </a:ext>
            </a:extLst>
          </p:cNvPr>
          <p:cNvSpPr txBox="1"/>
          <p:nvPr/>
        </p:nvSpPr>
        <p:spPr>
          <a:xfrm>
            <a:off x="3096883" y="2613803"/>
            <a:ext cx="5037826" cy="1323439"/>
          </a:xfrm>
          <a:prstGeom prst="rect">
            <a:avLst/>
          </a:prstGeom>
          <a:noFill/>
        </p:spPr>
        <p:txBody>
          <a:bodyPr wrap="square" rtlCol="0">
            <a:spAutoFit/>
          </a:bodyPr>
          <a:lstStyle/>
          <a:p>
            <a:pPr algn="ctr"/>
            <a:r>
              <a:rPr lang="en-CA" sz="4000" b="1" dirty="0"/>
              <a:t>Thank You! Any Questions</a:t>
            </a:r>
          </a:p>
        </p:txBody>
      </p:sp>
    </p:spTree>
    <p:extLst>
      <p:ext uri="{BB962C8B-B14F-4D97-AF65-F5344CB8AC3E}">
        <p14:creationId xmlns:p14="http://schemas.microsoft.com/office/powerpoint/2010/main" val="378887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a:extLst>
              <a:ext uri="{FF2B5EF4-FFF2-40B4-BE49-F238E27FC236}">
                <a16:creationId xmlns:a16="http://schemas.microsoft.com/office/drawing/2014/main" id="{D9CA06BF-3A78-703C-5835-F20D8988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41" y="1112203"/>
            <a:ext cx="9601486" cy="5341833"/>
          </a:xfrm>
          <a:prstGeom prst="rect">
            <a:avLst/>
          </a:prstGeom>
        </p:spPr>
      </p:pic>
    </p:spTree>
    <p:extLst>
      <p:ext uri="{BB962C8B-B14F-4D97-AF65-F5344CB8AC3E}">
        <p14:creationId xmlns:p14="http://schemas.microsoft.com/office/powerpoint/2010/main" val="92503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65557E-9329-9A9A-0862-93FA33359723}"/>
              </a:ext>
            </a:extLst>
          </p:cNvPr>
          <p:cNvPicPr>
            <a:picLocks noChangeAspect="1"/>
          </p:cNvPicPr>
          <p:nvPr/>
        </p:nvPicPr>
        <p:blipFill>
          <a:blip r:embed="rId2"/>
          <a:stretch>
            <a:fillRect/>
          </a:stretch>
        </p:blipFill>
        <p:spPr>
          <a:xfrm>
            <a:off x="500951" y="448573"/>
            <a:ext cx="10420091" cy="5832630"/>
          </a:xfrm>
          <a:prstGeom prst="rect">
            <a:avLst/>
          </a:prstGeom>
        </p:spPr>
      </p:pic>
    </p:spTree>
    <p:extLst>
      <p:ext uri="{BB962C8B-B14F-4D97-AF65-F5344CB8AC3E}">
        <p14:creationId xmlns:p14="http://schemas.microsoft.com/office/powerpoint/2010/main" val="182127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4AD86D6-FDD7-AA5D-60A8-B3148395E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86" y="1376857"/>
            <a:ext cx="5071754" cy="2997200"/>
          </a:xfrm>
          <a:prstGeom prst="rect">
            <a:avLst/>
          </a:prstGeom>
        </p:spPr>
      </p:pic>
      <p:pic>
        <p:nvPicPr>
          <p:cNvPr id="5" name="Picture 4" descr="Chart, line chart&#10;&#10;Description automatically generated">
            <a:extLst>
              <a:ext uri="{FF2B5EF4-FFF2-40B4-BE49-F238E27FC236}">
                <a16:creationId xmlns:a16="http://schemas.microsoft.com/office/drawing/2014/main" id="{63DAE6F9-57F5-006B-9FF0-185E39E81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08" y="1376857"/>
            <a:ext cx="5295051" cy="2997199"/>
          </a:xfrm>
          <a:prstGeom prst="rect">
            <a:avLst/>
          </a:prstGeom>
        </p:spPr>
      </p:pic>
    </p:spTree>
    <p:extLst>
      <p:ext uri="{BB962C8B-B14F-4D97-AF65-F5344CB8AC3E}">
        <p14:creationId xmlns:p14="http://schemas.microsoft.com/office/powerpoint/2010/main" val="136582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2281D3-F189-F2B8-8553-79517D3302B8}"/>
              </a:ext>
            </a:extLst>
          </p:cNvPr>
          <p:cNvPicPr>
            <a:picLocks noChangeAspect="1"/>
          </p:cNvPicPr>
          <p:nvPr/>
        </p:nvPicPr>
        <p:blipFill>
          <a:blip r:embed="rId2"/>
          <a:stretch>
            <a:fillRect/>
          </a:stretch>
        </p:blipFill>
        <p:spPr>
          <a:xfrm>
            <a:off x="1229360" y="479528"/>
            <a:ext cx="8991600" cy="6263114"/>
          </a:xfrm>
          <a:prstGeom prst="rect">
            <a:avLst/>
          </a:prstGeom>
        </p:spPr>
      </p:pic>
    </p:spTree>
    <p:extLst>
      <p:ext uri="{BB962C8B-B14F-4D97-AF65-F5344CB8AC3E}">
        <p14:creationId xmlns:p14="http://schemas.microsoft.com/office/powerpoint/2010/main" val="369160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2139F-EC70-2771-60E0-7CFE1F3AEDB3}"/>
              </a:ext>
            </a:extLst>
          </p:cNvPr>
          <p:cNvPicPr>
            <a:picLocks noChangeAspect="1"/>
          </p:cNvPicPr>
          <p:nvPr/>
        </p:nvPicPr>
        <p:blipFill>
          <a:blip r:embed="rId2"/>
          <a:stretch>
            <a:fillRect/>
          </a:stretch>
        </p:blipFill>
        <p:spPr>
          <a:xfrm>
            <a:off x="7127495" y="147880"/>
            <a:ext cx="4427301" cy="2780561"/>
          </a:xfrm>
          <a:prstGeom prst="rect">
            <a:avLst/>
          </a:prstGeom>
        </p:spPr>
      </p:pic>
      <p:pic>
        <p:nvPicPr>
          <p:cNvPr id="4" name="Picture 3" descr="Chart, pie chart&#10;&#10;Description automatically generated">
            <a:extLst>
              <a:ext uri="{FF2B5EF4-FFF2-40B4-BE49-F238E27FC236}">
                <a16:creationId xmlns:a16="http://schemas.microsoft.com/office/drawing/2014/main" id="{19295847-5693-2ADC-46C9-B91EF055C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69" y="308214"/>
            <a:ext cx="3383540" cy="2106733"/>
          </a:xfrm>
          <a:prstGeom prst="rect">
            <a:avLst/>
          </a:prstGeom>
        </p:spPr>
      </p:pic>
      <p:pic>
        <p:nvPicPr>
          <p:cNvPr id="6" name="Picture 5">
            <a:extLst>
              <a:ext uri="{FF2B5EF4-FFF2-40B4-BE49-F238E27FC236}">
                <a16:creationId xmlns:a16="http://schemas.microsoft.com/office/drawing/2014/main" id="{F75B5F15-DD85-382D-C80F-36BC86C07ECD}"/>
              </a:ext>
            </a:extLst>
          </p:cNvPr>
          <p:cNvPicPr>
            <a:picLocks noChangeAspect="1"/>
          </p:cNvPicPr>
          <p:nvPr/>
        </p:nvPicPr>
        <p:blipFill>
          <a:blip r:embed="rId4"/>
          <a:stretch>
            <a:fillRect/>
          </a:stretch>
        </p:blipFill>
        <p:spPr>
          <a:xfrm>
            <a:off x="3988193" y="147880"/>
            <a:ext cx="3352972" cy="2267067"/>
          </a:xfrm>
          <a:prstGeom prst="rect">
            <a:avLst/>
          </a:prstGeom>
        </p:spPr>
      </p:pic>
    </p:spTree>
    <p:extLst>
      <p:ext uri="{BB962C8B-B14F-4D97-AF65-F5344CB8AC3E}">
        <p14:creationId xmlns:p14="http://schemas.microsoft.com/office/powerpoint/2010/main" val="141094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8447F8-333B-1F9F-D462-9266E1640F01}"/>
              </a:ext>
            </a:extLst>
          </p:cNvPr>
          <p:cNvPicPr>
            <a:picLocks noChangeAspect="1"/>
          </p:cNvPicPr>
          <p:nvPr/>
        </p:nvPicPr>
        <p:blipFill>
          <a:blip r:embed="rId2"/>
          <a:stretch>
            <a:fillRect/>
          </a:stretch>
        </p:blipFill>
        <p:spPr>
          <a:xfrm>
            <a:off x="209802" y="685562"/>
            <a:ext cx="11772396" cy="5486876"/>
          </a:xfrm>
          <a:prstGeom prst="rect">
            <a:avLst/>
          </a:prstGeom>
        </p:spPr>
      </p:pic>
    </p:spTree>
    <p:extLst>
      <p:ext uri="{BB962C8B-B14F-4D97-AF65-F5344CB8AC3E}">
        <p14:creationId xmlns:p14="http://schemas.microsoft.com/office/powerpoint/2010/main" val="191910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A6C295-66B9-6EEE-6E26-05479F382F6E}"/>
              </a:ext>
            </a:extLst>
          </p:cNvPr>
          <p:cNvSpPr txBox="1"/>
          <p:nvPr/>
        </p:nvSpPr>
        <p:spPr>
          <a:xfrm>
            <a:off x="101600" y="16894"/>
            <a:ext cx="10759440" cy="646331"/>
          </a:xfrm>
          <a:prstGeom prst="rect">
            <a:avLst/>
          </a:prstGeom>
          <a:noFill/>
        </p:spPr>
        <p:txBody>
          <a:bodyPr wrap="square" rtlCol="0">
            <a:spAutoFit/>
          </a:bodyPr>
          <a:lstStyle/>
          <a:p>
            <a:r>
              <a:rPr lang="en-CA" sz="3600" b="1" dirty="0"/>
              <a:t>Main Objectives and questions to answer</a:t>
            </a:r>
          </a:p>
        </p:txBody>
      </p:sp>
      <p:sp>
        <p:nvSpPr>
          <p:cNvPr id="6" name="TextBox 5">
            <a:extLst>
              <a:ext uri="{FF2B5EF4-FFF2-40B4-BE49-F238E27FC236}">
                <a16:creationId xmlns:a16="http://schemas.microsoft.com/office/drawing/2014/main" id="{BB1DC953-8FFF-83FF-E9DF-172C5F51E44C}"/>
              </a:ext>
            </a:extLst>
          </p:cNvPr>
          <p:cNvSpPr txBox="1"/>
          <p:nvPr/>
        </p:nvSpPr>
        <p:spPr>
          <a:xfrm>
            <a:off x="314325" y="3063882"/>
            <a:ext cx="9163050" cy="31962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600"/>
              </a:spcBef>
              <a:spcAft>
                <a:spcPts val="600"/>
              </a:spcAft>
            </a:pPr>
            <a:r>
              <a:rPr lang="en-CA" sz="2400" b="1" i="1" kern="0" dirty="0">
                <a:latin typeface="Arial" panose="020B0604020202020204" pitchFamily="34" charset="0"/>
              </a:rPr>
              <a:t>Rental Market Analysis for the year 2022</a:t>
            </a:r>
          </a:p>
          <a:p>
            <a:pPr marL="285750" indent="-285750">
              <a:lnSpc>
                <a:spcPct val="115000"/>
              </a:lnSpc>
              <a:spcBef>
                <a:spcPts val="600"/>
              </a:spcBef>
              <a:spcAft>
                <a:spcPts val="600"/>
              </a:spcAft>
              <a:buFont typeface="Wingdings" panose="05000000000000000000" pitchFamily="2" charset="2"/>
              <a:buChar char="Ø"/>
            </a:pPr>
            <a:r>
              <a:rPr lang="en-CA" sz="1800" u="none" strike="noStrike" dirty="0">
                <a:effectLst/>
                <a:latin typeface="Arial" panose="020B0604020202020204" pitchFamily="34" charset="0"/>
              </a:rPr>
              <a:t>How do average rents and vacancy rate vary across provinces in Canada?</a:t>
            </a:r>
          </a:p>
          <a:p>
            <a:pPr marL="285750" indent="-285750">
              <a:lnSpc>
                <a:spcPct val="115000"/>
              </a:lnSpc>
              <a:spcBef>
                <a:spcPts val="600"/>
              </a:spcBef>
              <a:spcAft>
                <a:spcPts val="600"/>
              </a:spcAft>
              <a:buFont typeface="Wingdings" panose="05000000000000000000" pitchFamily="2" charset="2"/>
              <a:buChar char="Ø"/>
            </a:pPr>
            <a:r>
              <a:rPr lang="en-CA" dirty="0">
                <a:latin typeface="Arial" panose="020B0604020202020204" pitchFamily="34" charset="0"/>
              </a:rPr>
              <a:t>H</a:t>
            </a:r>
            <a:r>
              <a:rPr lang="en-CA" sz="1800" u="none" strike="noStrike" dirty="0">
                <a:effectLst/>
                <a:latin typeface="Arial" panose="020B0604020202020204" pitchFamily="34" charset="0"/>
              </a:rPr>
              <a:t>ow does the location impacts average rents between  cities in Ontario and neighbourhoods in Toronto?</a:t>
            </a:r>
          </a:p>
          <a:p>
            <a:pPr marL="285750" lvl="0" indent="-285750">
              <a:spcBef>
                <a:spcPts val="600"/>
              </a:spcBef>
              <a:spcAft>
                <a:spcPts val="600"/>
              </a:spcAft>
              <a:buFont typeface="Wingdings" panose="05000000000000000000" pitchFamily="2" charset="2"/>
              <a:buChar char="Ø"/>
            </a:pPr>
            <a:r>
              <a:rPr lang="en-CA" dirty="0">
                <a:latin typeface="Arial" panose="020B0604020202020204" pitchFamily="34" charset="0"/>
              </a:rPr>
              <a:t>Is there any  relation between average rents and vacancy rates between cities in Ontario and neighbourhoods in Toronto ?</a:t>
            </a:r>
          </a:p>
          <a:p>
            <a:pPr marL="285750" lvl="0" indent="-285750">
              <a:spcBef>
                <a:spcPts val="600"/>
              </a:spcBef>
              <a:spcAft>
                <a:spcPts val="600"/>
              </a:spcAft>
              <a:buFont typeface="Wingdings" panose="05000000000000000000" pitchFamily="2" charset="2"/>
              <a:buChar char="Ø"/>
            </a:pPr>
            <a:r>
              <a:rPr lang="en-CA" dirty="0">
                <a:latin typeface="Arial" panose="020B0604020202020204" pitchFamily="34" charset="0"/>
              </a:rPr>
              <a:t>To overlay our rental data location wise across Canada and Ontario using API and hvplots</a:t>
            </a:r>
          </a:p>
        </p:txBody>
      </p:sp>
      <p:sp>
        <p:nvSpPr>
          <p:cNvPr id="10" name="TextBox 9">
            <a:extLst>
              <a:ext uri="{FF2B5EF4-FFF2-40B4-BE49-F238E27FC236}">
                <a16:creationId xmlns:a16="http://schemas.microsoft.com/office/drawing/2014/main" id="{DB1D6B81-A0F0-6115-F729-4B0134EC42B4}"/>
              </a:ext>
            </a:extLst>
          </p:cNvPr>
          <p:cNvSpPr txBox="1"/>
          <p:nvPr/>
        </p:nvSpPr>
        <p:spPr>
          <a:xfrm>
            <a:off x="314325" y="1002022"/>
            <a:ext cx="9163050" cy="1655838"/>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15000"/>
              </a:lnSpc>
              <a:spcBef>
                <a:spcPts val="2000"/>
              </a:spcBef>
              <a:spcAft>
                <a:spcPts val="600"/>
              </a:spcAft>
            </a:pPr>
            <a:r>
              <a:rPr lang="en-CA" sz="2400" b="1" i="1" kern="0" dirty="0">
                <a:latin typeface="Arial" panose="020B0604020202020204" pitchFamily="34" charset="0"/>
              </a:rPr>
              <a:t>O</a:t>
            </a:r>
            <a:r>
              <a:rPr lang="en-CA" sz="2400" b="1" i="1" kern="0" dirty="0">
                <a:effectLst/>
                <a:latin typeface="Arial" panose="020B0604020202020204" pitchFamily="34" charset="0"/>
              </a:rPr>
              <a:t>verview of Rental Market Trends from 2018 to 2022</a:t>
            </a:r>
          </a:p>
          <a:p>
            <a:pPr marL="285750" lvl="0" indent="-285750">
              <a:spcBef>
                <a:spcPts val="600"/>
              </a:spcBef>
              <a:spcAft>
                <a:spcPts val="600"/>
              </a:spcAft>
              <a:buFont typeface="Wingdings" panose="05000000000000000000" pitchFamily="2" charset="2"/>
              <a:buChar char="Ø"/>
            </a:pPr>
            <a:r>
              <a:rPr lang="en-CA" sz="1800" u="none" strike="noStrike" dirty="0">
                <a:effectLst/>
                <a:latin typeface="Arial" panose="020B0604020202020204" pitchFamily="34" charset="0"/>
                <a:cs typeface="Arial" panose="020B0604020202020204" pitchFamily="34" charset="0"/>
              </a:rPr>
              <a:t>What were the major trends in average rents, number of units, and vacancy rates during this period across Canada?</a:t>
            </a:r>
            <a:endParaRPr lang="en-CA" dirty="0">
              <a:latin typeface="Arial" panose="020B0604020202020204" pitchFamily="34" charset="0"/>
              <a:cs typeface="Arial" panose="020B0604020202020204" pitchFamily="34" charset="0"/>
            </a:endParaRPr>
          </a:p>
          <a:p>
            <a:pPr marL="285750" indent="-285750">
              <a:spcBef>
                <a:spcPts val="600"/>
              </a:spcBef>
              <a:spcAft>
                <a:spcPts val="600"/>
              </a:spcAft>
              <a:buFont typeface="Wingdings" panose="05000000000000000000" pitchFamily="2" charset="2"/>
              <a:buChar char="Ø"/>
            </a:pPr>
            <a:r>
              <a:rPr lang="en-CA" dirty="0">
                <a:latin typeface="Arial" panose="020B0604020202020204" pitchFamily="34" charset="0"/>
                <a:cs typeface="Arial" panose="020B0604020202020204" pitchFamily="34" charset="0"/>
              </a:rPr>
              <a:t>Y/Y percentage change in Average rent during this period?</a:t>
            </a:r>
            <a:endParaRPr lang="en-CA" sz="1800" u="none" strike="noStrike"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C95AEC-F3D2-F54F-C660-3031F6613E8A}"/>
              </a:ext>
            </a:extLst>
          </p:cNvPr>
          <p:cNvSpPr txBox="1"/>
          <p:nvPr/>
        </p:nvSpPr>
        <p:spPr>
          <a:xfrm>
            <a:off x="9884727" y="1002022"/>
            <a:ext cx="1952625" cy="2400657"/>
          </a:xfrm>
          <a:prstGeom prst="rect">
            <a:avLst/>
          </a:prstGeom>
          <a:noFill/>
          <a:ln w="28575">
            <a:solidFill>
              <a:schemeClr val="accent1"/>
            </a:solidFill>
            <a:prstDash val="dash"/>
          </a:ln>
        </p:spPr>
        <p:txBody>
          <a:bodyPr wrap="square" rtlCol="0">
            <a:spAutoFit/>
          </a:bodyPr>
          <a:lstStyle/>
          <a:p>
            <a:r>
              <a:rPr lang="en-CA" sz="2400" b="1" dirty="0"/>
              <a:t>Province wise</a:t>
            </a:r>
          </a:p>
          <a:p>
            <a:pPr marL="285750" indent="-285750">
              <a:buClr>
                <a:schemeClr val="accent2"/>
              </a:buClr>
              <a:buFont typeface="Wingdings" panose="05000000000000000000" pitchFamily="2" charset="2"/>
              <a:buChar char="Ø"/>
            </a:pPr>
            <a:r>
              <a:rPr lang="en-CA" dirty="0"/>
              <a:t>Ontario</a:t>
            </a:r>
          </a:p>
          <a:p>
            <a:pPr marL="285750" indent="-285750">
              <a:buClr>
                <a:schemeClr val="accent2"/>
              </a:buClr>
              <a:buFont typeface="Wingdings" panose="05000000000000000000" pitchFamily="2" charset="2"/>
              <a:buChar char="Ø"/>
            </a:pPr>
            <a:r>
              <a:rPr lang="en-CA" dirty="0"/>
              <a:t>British Columbia</a:t>
            </a:r>
          </a:p>
          <a:p>
            <a:pPr marL="285750" indent="-285750">
              <a:buClr>
                <a:schemeClr val="accent2"/>
              </a:buClr>
              <a:buFont typeface="Wingdings" panose="05000000000000000000" pitchFamily="2" charset="2"/>
              <a:buChar char="Ø"/>
            </a:pPr>
            <a:r>
              <a:rPr lang="en-CA" dirty="0"/>
              <a:t>Nova Scotia</a:t>
            </a:r>
          </a:p>
          <a:p>
            <a:pPr marL="285750" indent="-285750">
              <a:buClr>
                <a:schemeClr val="accent2"/>
              </a:buClr>
              <a:buFont typeface="Wingdings" panose="05000000000000000000" pitchFamily="2" charset="2"/>
              <a:buChar char="Ø"/>
            </a:pPr>
            <a:r>
              <a:rPr lang="en-CA" dirty="0"/>
              <a:t>Quebec</a:t>
            </a:r>
          </a:p>
          <a:p>
            <a:pPr marL="285750" indent="-285750">
              <a:buClr>
                <a:schemeClr val="accent2"/>
              </a:buClr>
              <a:buFont typeface="Wingdings" panose="05000000000000000000" pitchFamily="2" charset="2"/>
              <a:buChar char="Ø"/>
            </a:pPr>
            <a:r>
              <a:rPr lang="en-CA" dirty="0"/>
              <a:t>Saskatchewan</a:t>
            </a:r>
          </a:p>
          <a:p>
            <a:pPr marL="285750" indent="-285750">
              <a:buClr>
                <a:schemeClr val="accent2"/>
              </a:buClr>
              <a:buFont typeface="Wingdings" panose="05000000000000000000" pitchFamily="2" charset="2"/>
              <a:buChar char="Ø"/>
            </a:pPr>
            <a:r>
              <a:rPr lang="en-CA" dirty="0"/>
              <a:t>Alberta</a:t>
            </a:r>
          </a:p>
        </p:txBody>
      </p:sp>
      <p:sp>
        <p:nvSpPr>
          <p:cNvPr id="14" name="TextBox 13">
            <a:extLst>
              <a:ext uri="{FF2B5EF4-FFF2-40B4-BE49-F238E27FC236}">
                <a16:creationId xmlns:a16="http://schemas.microsoft.com/office/drawing/2014/main" id="{F599421E-CBF4-FDBA-2C8F-625D12AA7B21}"/>
              </a:ext>
            </a:extLst>
          </p:cNvPr>
          <p:cNvSpPr txBox="1"/>
          <p:nvPr/>
        </p:nvSpPr>
        <p:spPr>
          <a:xfrm>
            <a:off x="9884727" y="3643616"/>
            <a:ext cx="1952625" cy="1107996"/>
          </a:xfrm>
          <a:prstGeom prst="rect">
            <a:avLst/>
          </a:prstGeom>
          <a:noFill/>
          <a:ln w="28575">
            <a:solidFill>
              <a:schemeClr val="accent1"/>
            </a:solidFill>
            <a:prstDash val="dash"/>
          </a:ln>
        </p:spPr>
        <p:txBody>
          <a:bodyPr wrap="square" rtlCol="0">
            <a:spAutoFit/>
          </a:bodyPr>
          <a:lstStyle/>
          <a:p>
            <a:r>
              <a:rPr lang="en-CA" sz="2400" b="1" dirty="0"/>
              <a:t>Province major Cities</a:t>
            </a:r>
          </a:p>
          <a:p>
            <a:r>
              <a:rPr lang="en-CA" dirty="0"/>
              <a:t>Ontario</a:t>
            </a:r>
          </a:p>
        </p:txBody>
      </p:sp>
      <p:sp>
        <p:nvSpPr>
          <p:cNvPr id="15" name="TextBox 14">
            <a:extLst>
              <a:ext uri="{FF2B5EF4-FFF2-40B4-BE49-F238E27FC236}">
                <a16:creationId xmlns:a16="http://schemas.microsoft.com/office/drawing/2014/main" id="{B65815F0-698E-BE4B-4EBF-4BA50923C9AF}"/>
              </a:ext>
            </a:extLst>
          </p:cNvPr>
          <p:cNvSpPr txBox="1"/>
          <p:nvPr/>
        </p:nvSpPr>
        <p:spPr>
          <a:xfrm>
            <a:off x="9884726" y="5109260"/>
            <a:ext cx="1952625" cy="738664"/>
          </a:xfrm>
          <a:prstGeom prst="rect">
            <a:avLst/>
          </a:prstGeom>
          <a:noFill/>
          <a:ln w="28575">
            <a:solidFill>
              <a:schemeClr val="accent1"/>
            </a:solidFill>
            <a:prstDash val="dash"/>
          </a:ln>
        </p:spPr>
        <p:txBody>
          <a:bodyPr wrap="square" rtlCol="0">
            <a:spAutoFit/>
          </a:bodyPr>
          <a:lstStyle/>
          <a:p>
            <a:r>
              <a:rPr lang="en-CA" sz="2400" b="1" dirty="0"/>
              <a:t>Within City</a:t>
            </a:r>
          </a:p>
          <a:p>
            <a:r>
              <a:rPr lang="en-CA" dirty="0"/>
              <a:t>GTA</a:t>
            </a:r>
          </a:p>
        </p:txBody>
      </p:sp>
    </p:spTree>
    <p:extLst>
      <p:ext uri="{BB962C8B-B14F-4D97-AF65-F5344CB8AC3E}">
        <p14:creationId xmlns:p14="http://schemas.microsoft.com/office/powerpoint/2010/main" val="4911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B59883-CD51-50BD-34B6-EB986A74096E}"/>
              </a:ext>
            </a:extLst>
          </p:cNvPr>
          <p:cNvPicPr>
            <a:picLocks noChangeAspect="1"/>
          </p:cNvPicPr>
          <p:nvPr/>
        </p:nvPicPr>
        <p:blipFill>
          <a:blip r:embed="rId2"/>
          <a:stretch>
            <a:fillRect/>
          </a:stretch>
        </p:blipFill>
        <p:spPr>
          <a:xfrm>
            <a:off x="176271" y="454474"/>
            <a:ext cx="11839458" cy="5828281"/>
          </a:xfrm>
          <a:prstGeom prst="rect">
            <a:avLst/>
          </a:prstGeom>
        </p:spPr>
      </p:pic>
    </p:spTree>
    <p:extLst>
      <p:ext uri="{BB962C8B-B14F-4D97-AF65-F5344CB8AC3E}">
        <p14:creationId xmlns:p14="http://schemas.microsoft.com/office/powerpoint/2010/main" val="2398829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C7D37646-BF02-D429-C1B8-57478AF5D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620" y="3715067"/>
            <a:ext cx="3383540" cy="2106733"/>
          </a:xfrm>
          <a:prstGeom prst="rect">
            <a:avLst/>
          </a:prstGeom>
        </p:spPr>
      </p:pic>
      <p:pic>
        <p:nvPicPr>
          <p:cNvPr id="5" name="Picture 4" descr="Chart, pie chart&#10;&#10;Description automatically generated">
            <a:extLst>
              <a:ext uri="{FF2B5EF4-FFF2-40B4-BE49-F238E27FC236}">
                <a16:creationId xmlns:a16="http://schemas.microsoft.com/office/drawing/2014/main" id="{925BCAA8-0F9A-2E1F-D48C-3D3B856190BB}"/>
              </a:ext>
            </a:extLst>
          </p:cNvPr>
          <p:cNvPicPr>
            <a:picLocks noChangeAspect="1"/>
          </p:cNvPicPr>
          <p:nvPr/>
        </p:nvPicPr>
        <p:blipFill rotWithShape="1">
          <a:blip r:embed="rId3">
            <a:extLst>
              <a:ext uri="{28A0092B-C50C-407E-A947-70E740481C1C}">
                <a14:useLocalDpi xmlns:a14="http://schemas.microsoft.com/office/drawing/2010/main" val="0"/>
              </a:ext>
            </a:extLst>
          </a:blip>
          <a:srcRect l="10061"/>
          <a:stretch/>
        </p:blipFill>
        <p:spPr>
          <a:xfrm>
            <a:off x="497840" y="269220"/>
            <a:ext cx="3637539" cy="2518245"/>
          </a:xfrm>
          <a:prstGeom prst="rect">
            <a:avLst/>
          </a:prstGeom>
        </p:spPr>
      </p:pic>
      <p:pic>
        <p:nvPicPr>
          <p:cNvPr id="7" name="Picture 6" descr="Chart, pie chart&#10;&#10;Description automatically generated">
            <a:extLst>
              <a:ext uri="{FF2B5EF4-FFF2-40B4-BE49-F238E27FC236}">
                <a16:creationId xmlns:a16="http://schemas.microsoft.com/office/drawing/2014/main" id="{9D9F04E6-E6FB-607B-76C8-096D7925EF0A}"/>
              </a:ext>
            </a:extLst>
          </p:cNvPr>
          <p:cNvPicPr>
            <a:picLocks noChangeAspect="1"/>
          </p:cNvPicPr>
          <p:nvPr/>
        </p:nvPicPr>
        <p:blipFill rotWithShape="1">
          <a:blip r:embed="rId4">
            <a:extLst>
              <a:ext uri="{28A0092B-C50C-407E-A947-70E740481C1C}">
                <a14:useLocalDpi xmlns:a14="http://schemas.microsoft.com/office/drawing/2010/main" val="0"/>
              </a:ext>
            </a:extLst>
          </a:blip>
          <a:srcRect l="9687"/>
          <a:stretch/>
        </p:blipFill>
        <p:spPr>
          <a:xfrm>
            <a:off x="4179885" y="207332"/>
            <a:ext cx="3832229" cy="2642020"/>
          </a:xfrm>
          <a:prstGeom prst="rect">
            <a:avLst/>
          </a:prstGeom>
        </p:spPr>
      </p:pic>
      <p:pic>
        <p:nvPicPr>
          <p:cNvPr id="9" name="Picture 8" descr="Chart, pie chart&#10;&#10;Description automatically generated">
            <a:extLst>
              <a:ext uri="{FF2B5EF4-FFF2-40B4-BE49-F238E27FC236}">
                <a16:creationId xmlns:a16="http://schemas.microsoft.com/office/drawing/2014/main" id="{13DC9C24-2DF5-5B44-BA5D-4C88B2C8B9AD}"/>
              </a:ext>
            </a:extLst>
          </p:cNvPr>
          <p:cNvPicPr>
            <a:picLocks noChangeAspect="1"/>
          </p:cNvPicPr>
          <p:nvPr/>
        </p:nvPicPr>
        <p:blipFill rotWithShape="1">
          <a:blip r:embed="rId5">
            <a:extLst>
              <a:ext uri="{28A0092B-C50C-407E-A947-70E740481C1C}">
                <a14:useLocalDpi xmlns:a14="http://schemas.microsoft.com/office/drawing/2010/main" val="0"/>
              </a:ext>
            </a:extLst>
          </a:blip>
          <a:srcRect l="9686"/>
          <a:stretch/>
        </p:blipFill>
        <p:spPr>
          <a:xfrm>
            <a:off x="8056620" y="207332"/>
            <a:ext cx="4258070" cy="2935602"/>
          </a:xfrm>
          <a:prstGeom prst="rect">
            <a:avLst/>
          </a:prstGeom>
        </p:spPr>
      </p:pic>
      <p:pic>
        <p:nvPicPr>
          <p:cNvPr id="11" name="Picture 10" descr="Chart, pie chart&#10;&#10;Description automatically generated">
            <a:extLst>
              <a:ext uri="{FF2B5EF4-FFF2-40B4-BE49-F238E27FC236}">
                <a16:creationId xmlns:a16="http://schemas.microsoft.com/office/drawing/2014/main" id="{800A7ACA-AD80-5CCE-C756-E35171644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897" y="3698089"/>
            <a:ext cx="3922398" cy="2442248"/>
          </a:xfrm>
          <a:prstGeom prst="rect">
            <a:avLst/>
          </a:prstGeom>
        </p:spPr>
      </p:pic>
    </p:spTree>
    <p:extLst>
      <p:ext uri="{BB962C8B-B14F-4D97-AF65-F5344CB8AC3E}">
        <p14:creationId xmlns:p14="http://schemas.microsoft.com/office/powerpoint/2010/main" val="27106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B0CAD-1224-2E4D-DC12-75FAEFB8EADC}"/>
              </a:ext>
            </a:extLst>
          </p:cNvPr>
          <p:cNvPicPr>
            <a:picLocks noChangeAspect="1"/>
          </p:cNvPicPr>
          <p:nvPr/>
        </p:nvPicPr>
        <p:blipFill>
          <a:blip r:embed="rId2"/>
          <a:stretch>
            <a:fillRect/>
          </a:stretch>
        </p:blipFill>
        <p:spPr>
          <a:xfrm>
            <a:off x="1415876" y="150327"/>
            <a:ext cx="8117007" cy="5612418"/>
          </a:xfrm>
          <a:prstGeom prst="rect">
            <a:avLst/>
          </a:prstGeom>
        </p:spPr>
      </p:pic>
    </p:spTree>
    <p:extLst>
      <p:ext uri="{BB962C8B-B14F-4D97-AF65-F5344CB8AC3E}">
        <p14:creationId xmlns:p14="http://schemas.microsoft.com/office/powerpoint/2010/main" val="179774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line chart&#10;&#10;Description automatically generated">
            <a:extLst>
              <a:ext uri="{FF2B5EF4-FFF2-40B4-BE49-F238E27FC236}">
                <a16:creationId xmlns:a16="http://schemas.microsoft.com/office/drawing/2014/main" id="{C9C9FD5B-D3FF-DDAF-EACC-F1AE1C95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76" y="437719"/>
            <a:ext cx="3772352" cy="2829264"/>
          </a:xfrm>
          <a:prstGeom prst="rect">
            <a:avLst/>
          </a:prstGeom>
        </p:spPr>
      </p:pic>
      <p:pic>
        <p:nvPicPr>
          <p:cNvPr id="15" name="Picture 14" descr="Chart, line chart&#10;&#10;Description automatically generated">
            <a:extLst>
              <a:ext uri="{FF2B5EF4-FFF2-40B4-BE49-F238E27FC236}">
                <a16:creationId xmlns:a16="http://schemas.microsoft.com/office/drawing/2014/main" id="{59ABD533-96D3-F04D-7DFB-FC9E9A04A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28" y="3091299"/>
            <a:ext cx="4426806" cy="3320105"/>
          </a:xfrm>
          <a:prstGeom prst="rect">
            <a:avLst/>
          </a:prstGeom>
        </p:spPr>
      </p:pic>
      <p:pic>
        <p:nvPicPr>
          <p:cNvPr id="17" name="Picture 16" descr="Chart, line chart&#10;&#10;Description automatically generated">
            <a:extLst>
              <a:ext uri="{FF2B5EF4-FFF2-40B4-BE49-F238E27FC236}">
                <a16:creationId xmlns:a16="http://schemas.microsoft.com/office/drawing/2014/main" id="{6189847B-233E-44DD-C472-E05FCB86A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55" y="446596"/>
            <a:ext cx="3578956" cy="2684217"/>
          </a:xfrm>
          <a:prstGeom prst="rect">
            <a:avLst/>
          </a:prstGeom>
        </p:spPr>
      </p:pic>
    </p:spTree>
    <p:extLst>
      <p:ext uri="{BB962C8B-B14F-4D97-AF65-F5344CB8AC3E}">
        <p14:creationId xmlns:p14="http://schemas.microsoft.com/office/powerpoint/2010/main" val="361704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47BF34-FB0A-380E-CA76-AEE6B7706E34}"/>
              </a:ext>
            </a:extLst>
          </p:cNvPr>
          <p:cNvPicPr>
            <a:picLocks noChangeAspect="1"/>
          </p:cNvPicPr>
          <p:nvPr/>
        </p:nvPicPr>
        <p:blipFill>
          <a:blip r:embed="rId2"/>
          <a:stretch>
            <a:fillRect/>
          </a:stretch>
        </p:blipFill>
        <p:spPr>
          <a:xfrm>
            <a:off x="410016" y="408402"/>
            <a:ext cx="6826601" cy="1282766"/>
          </a:xfrm>
          <a:prstGeom prst="rect">
            <a:avLst/>
          </a:prstGeom>
        </p:spPr>
      </p:pic>
      <p:pic>
        <p:nvPicPr>
          <p:cNvPr id="5" name="Picture 4">
            <a:extLst>
              <a:ext uri="{FF2B5EF4-FFF2-40B4-BE49-F238E27FC236}">
                <a16:creationId xmlns:a16="http://schemas.microsoft.com/office/drawing/2014/main" id="{6042C076-C2C5-ED39-9046-9854954DABCE}"/>
              </a:ext>
            </a:extLst>
          </p:cNvPr>
          <p:cNvPicPr>
            <a:picLocks noChangeAspect="1"/>
          </p:cNvPicPr>
          <p:nvPr/>
        </p:nvPicPr>
        <p:blipFill>
          <a:blip r:embed="rId3"/>
          <a:stretch>
            <a:fillRect/>
          </a:stretch>
        </p:blipFill>
        <p:spPr>
          <a:xfrm>
            <a:off x="-1" y="1805060"/>
            <a:ext cx="5007149" cy="1623940"/>
          </a:xfrm>
          <a:prstGeom prst="rect">
            <a:avLst/>
          </a:prstGeom>
        </p:spPr>
      </p:pic>
      <p:pic>
        <p:nvPicPr>
          <p:cNvPr id="7" name="Picture 6">
            <a:extLst>
              <a:ext uri="{FF2B5EF4-FFF2-40B4-BE49-F238E27FC236}">
                <a16:creationId xmlns:a16="http://schemas.microsoft.com/office/drawing/2014/main" id="{91DBD6CC-FA7D-D04C-EFD6-57BCD70B5620}"/>
              </a:ext>
            </a:extLst>
          </p:cNvPr>
          <p:cNvPicPr>
            <a:picLocks noChangeAspect="1"/>
          </p:cNvPicPr>
          <p:nvPr/>
        </p:nvPicPr>
        <p:blipFill>
          <a:blip r:embed="rId4"/>
          <a:stretch>
            <a:fillRect/>
          </a:stretch>
        </p:blipFill>
        <p:spPr>
          <a:xfrm>
            <a:off x="4956238" y="2106900"/>
            <a:ext cx="5904417" cy="3912159"/>
          </a:xfrm>
          <a:prstGeom prst="rect">
            <a:avLst/>
          </a:prstGeom>
        </p:spPr>
      </p:pic>
    </p:spTree>
    <p:extLst>
      <p:ext uri="{BB962C8B-B14F-4D97-AF65-F5344CB8AC3E}">
        <p14:creationId xmlns:p14="http://schemas.microsoft.com/office/powerpoint/2010/main" val="258230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A25FE-845D-4982-DBEB-53EB30C94404}"/>
              </a:ext>
            </a:extLst>
          </p:cNvPr>
          <p:cNvPicPr>
            <a:picLocks noChangeAspect="1"/>
          </p:cNvPicPr>
          <p:nvPr/>
        </p:nvPicPr>
        <p:blipFill>
          <a:blip r:embed="rId2"/>
          <a:stretch>
            <a:fillRect/>
          </a:stretch>
        </p:blipFill>
        <p:spPr>
          <a:xfrm>
            <a:off x="1167624" y="0"/>
            <a:ext cx="6820251" cy="3530781"/>
          </a:xfrm>
          <a:prstGeom prst="rect">
            <a:avLst/>
          </a:prstGeom>
        </p:spPr>
      </p:pic>
      <p:sp>
        <p:nvSpPr>
          <p:cNvPr id="5" name="TextBox 4">
            <a:extLst>
              <a:ext uri="{FF2B5EF4-FFF2-40B4-BE49-F238E27FC236}">
                <a16:creationId xmlns:a16="http://schemas.microsoft.com/office/drawing/2014/main" id="{9C7EA7E8-1F33-AA94-9E09-BC8AD0433C85}"/>
              </a:ext>
            </a:extLst>
          </p:cNvPr>
          <p:cNvSpPr txBox="1"/>
          <p:nvPr/>
        </p:nvSpPr>
        <p:spPr>
          <a:xfrm>
            <a:off x="951062" y="4095012"/>
            <a:ext cx="6094562" cy="2308324"/>
          </a:xfrm>
          <a:prstGeom prst="rect">
            <a:avLst/>
          </a:prstGeom>
          <a:noFill/>
        </p:spPr>
        <p:txBody>
          <a:bodyPr wrap="square">
            <a:spAutoFit/>
          </a:bodyPr>
          <a:lstStyle/>
          <a:p>
            <a:pPr algn="l"/>
            <a:r>
              <a:rPr lang="en-US" b="0" i="0" dirty="0">
                <a:solidFill>
                  <a:srgbClr val="292929"/>
                </a:solidFill>
                <a:effectLst/>
                <a:latin typeface="source-serif-pro"/>
              </a:rPr>
              <a:t>Basically, whenever the median is closer to the lower bound of the box, and the upper whisker is longer than the lower one, it indicates that the distribution is right-skewed (the skewness is positive).</a:t>
            </a:r>
          </a:p>
          <a:p>
            <a:pPr algn="l"/>
            <a:r>
              <a:rPr lang="en-US" b="0" i="0" dirty="0">
                <a:solidFill>
                  <a:srgbClr val="292929"/>
                </a:solidFill>
                <a:effectLst/>
                <a:latin typeface="source-serif-pro"/>
              </a:rPr>
              <a:t>On the other hand, whenever the median is closer to the upper bound of the box, and the lower whisker is longer than the upper one, it indicates a left-skewed distribution (the skewness is negative)</a:t>
            </a:r>
          </a:p>
        </p:txBody>
      </p:sp>
    </p:spTree>
    <p:extLst>
      <p:ext uri="{BB962C8B-B14F-4D97-AF65-F5344CB8AC3E}">
        <p14:creationId xmlns:p14="http://schemas.microsoft.com/office/powerpoint/2010/main" val="126844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EBE337-1F61-DC56-04C2-E934DDAD28EA}"/>
              </a:ext>
            </a:extLst>
          </p:cNvPr>
          <p:cNvGrpSpPr/>
          <p:nvPr/>
        </p:nvGrpSpPr>
        <p:grpSpPr>
          <a:xfrm>
            <a:off x="213969" y="1461809"/>
            <a:ext cx="10902549" cy="830998"/>
            <a:chOff x="464788" y="1723548"/>
            <a:chExt cx="10902549" cy="830998"/>
          </a:xfrm>
        </p:grpSpPr>
        <p:sp>
          <p:nvSpPr>
            <p:cNvPr id="16" name="TextBox 15">
              <a:extLst>
                <a:ext uri="{FF2B5EF4-FFF2-40B4-BE49-F238E27FC236}">
                  <a16:creationId xmlns:a16="http://schemas.microsoft.com/office/drawing/2014/main" id="{4CAAD853-8B8A-5533-1C81-1CEE56A2BD02}"/>
                </a:ext>
              </a:extLst>
            </p:cNvPr>
            <p:cNvSpPr txBox="1"/>
            <p:nvPr/>
          </p:nvSpPr>
          <p:spPr>
            <a:xfrm>
              <a:off x="464788" y="1723548"/>
              <a:ext cx="221976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2"/>
                </a:rPr>
                <a:t>Average Rents</a:t>
              </a:r>
            </a:p>
            <a:p>
              <a:pPr algn="ctr"/>
              <a:r>
                <a:rPr lang="en-CA" sz="2400" b="1" dirty="0">
                  <a:hlinkClick r:id="rId2"/>
                </a:rPr>
                <a:t>(2018-2022)</a:t>
              </a:r>
              <a:endParaRPr lang="en-CA" sz="2400" b="1" dirty="0"/>
            </a:p>
          </p:txBody>
        </p:sp>
        <p:sp>
          <p:nvSpPr>
            <p:cNvPr id="17" name="TextBox 16">
              <a:extLst>
                <a:ext uri="{FF2B5EF4-FFF2-40B4-BE49-F238E27FC236}">
                  <a16:creationId xmlns:a16="http://schemas.microsoft.com/office/drawing/2014/main" id="{3C21F071-6F02-95B2-504C-65E9688EC4B0}"/>
                </a:ext>
              </a:extLst>
            </p:cNvPr>
            <p:cNvSpPr txBox="1"/>
            <p:nvPr/>
          </p:nvSpPr>
          <p:spPr>
            <a:xfrm>
              <a:off x="4756908" y="1723549"/>
              <a:ext cx="221976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3"/>
                </a:rPr>
                <a:t>Vacancy Rates </a:t>
              </a:r>
            </a:p>
            <a:p>
              <a:pPr algn="ctr"/>
              <a:r>
                <a:rPr lang="en-CA" sz="2400" b="1" dirty="0">
                  <a:hlinkClick r:id="rId3"/>
                </a:rPr>
                <a:t>(2018-2022)</a:t>
              </a:r>
              <a:endParaRPr lang="en-CA" sz="2400" b="1" dirty="0"/>
            </a:p>
          </p:txBody>
        </p:sp>
        <p:sp>
          <p:nvSpPr>
            <p:cNvPr id="18" name="TextBox 17">
              <a:extLst>
                <a:ext uri="{FF2B5EF4-FFF2-40B4-BE49-F238E27FC236}">
                  <a16:creationId xmlns:a16="http://schemas.microsoft.com/office/drawing/2014/main" id="{05E79CAE-AA5D-AAB1-CA02-62B940A2CC91}"/>
                </a:ext>
              </a:extLst>
            </p:cNvPr>
            <p:cNvSpPr txBox="1"/>
            <p:nvPr/>
          </p:nvSpPr>
          <p:spPr>
            <a:xfrm>
              <a:off x="8475536" y="1723549"/>
              <a:ext cx="2891801"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4"/>
                </a:rPr>
                <a:t>Number of units</a:t>
              </a:r>
            </a:p>
            <a:p>
              <a:pPr algn="ctr"/>
              <a:r>
                <a:rPr lang="en-CA" sz="2400" b="1" dirty="0">
                  <a:hlinkClick r:id="rId4"/>
                </a:rPr>
                <a:t>(2018-2022)</a:t>
              </a:r>
              <a:endParaRPr lang="en-CA" sz="2400" b="1" dirty="0"/>
            </a:p>
          </p:txBody>
        </p:sp>
      </p:grpSp>
      <p:sp>
        <p:nvSpPr>
          <p:cNvPr id="20" name="TextBox 19">
            <a:extLst>
              <a:ext uri="{FF2B5EF4-FFF2-40B4-BE49-F238E27FC236}">
                <a16:creationId xmlns:a16="http://schemas.microsoft.com/office/drawing/2014/main" id="{B58F4516-D6E0-E612-9AB4-C334BB6051F2}"/>
              </a:ext>
            </a:extLst>
          </p:cNvPr>
          <p:cNvSpPr txBox="1"/>
          <p:nvPr/>
        </p:nvSpPr>
        <p:spPr>
          <a:xfrm>
            <a:off x="142643" y="112010"/>
            <a:ext cx="11546840" cy="584775"/>
          </a:xfrm>
          <a:prstGeom prst="rect">
            <a:avLst/>
          </a:prstGeom>
          <a:noFill/>
        </p:spPr>
        <p:txBody>
          <a:bodyPr wrap="square" rtlCol="0">
            <a:spAutoFit/>
          </a:bodyPr>
          <a:lstStyle/>
          <a:p>
            <a:r>
              <a:rPr lang="en-CA" sz="3200" b="1" dirty="0"/>
              <a:t>Data Sources : </a:t>
            </a:r>
            <a:r>
              <a:rPr lang="en-US" sz="3200" b="1" dirty="0"/>
              <a:t>Canada Mortgage and Housing Corporation (CMHC)</a:t>
            </a:r>
            <a:endParaRPr lang="en-CA" sz="3200" b="1" dirty="0"/>
          </a:p>
        </p:txBody>
      </p:sp>
      <p:sp>
        <p:nvSpPr>
          <p:cNvPr id="6" name="TextBox 5">
            <a:extLst>
              <a:ext uri="{FF2B5EF4-FFF2-40B4-BE49-F238E27FC236}">
                <a16:creationId xmlns:a16="http://schemas.microsoft.com/office/drawing/2014/main" id="{32B5BD01-A15A-3181-E11D-B7CF215DEEBA}"/>
              </a:ext>
            </a:extLst>
          </p:cNvPr>
          <p:cNvSpPr txBox="1"/>
          <p:nvPr/>
        </p:nvSpPr>
        <p:spPr>
          <a:xfrm>
            <a:off x="142643" y="666677"/>
            <a:ext cx="11835388" cy="830997"/>
          </a:xfrm>
          <a:prstGeom prst="rect">
            <a:avLst/>
          </a:prstGeom>
          <a:noFill/>
        </p:spPr>
        <p:txBody>
          <a:bodyPr wrap="square">
            <a:spAutoFit/>
          </a:bodyPr>
          <a:lstStyle/>
          <a:p>
            <a:r>
              <a:rPr lang="en-US" sz="2400" dirty="0">
                <a:latin typeface="Arial" panose="020B0604020202020204" pitchFamily="34" charset="0"/>
                <a:ea typeface="+mj-ea"/>
                <a:cs typeface="Arial" panose="020B0604020202020204" pitchFamily="34" charset="0"/>
              </a:rPr>
              <a:t>Data is for urban centres with at least 10,000 people Organized by province and number of bedrooms. Drawn from CMHC’s Rental Market Survey</a:t>
            </a:r>
            <a:endParaRPr lang="en-CA" sz="24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C0AF6D2F-6CF9-C7E9-DB07-635740CEF2A7}"/>
              </a:ext>
            </a:extLst>
          </p:cNvPr>
          <p:cNvPicPr>
            <a:picLocks noChangeAspect="1"/>
          </p:cNvPicPr>
          <p:nvPr/>
        </p:nvPicPr>
        <p:blipFill rotWithShape="1">
          <a:blip r:embed="rId5"/>
          <a:srcRect b="2570"/>
          <a:stretch/>
        </p:blipFill>
        <p:spPr>
          <a:xfrm>
            <a:off x="2433732" y="2423138"/>
            <a:ext cx="6693547" cy="4232397"/>
          </a:xfrm>
          <a:prstGeom prst="rect">
            <a:avLst/>
          </a:prstGeom>
        </p:spPr>
      </p:pic>
    </p:spTree>
    <p:extLst>
      <p:ext uri="{BB962C8B-B14F-4D97-AF65-F5344CB8AC3E}">
        <p14:creationId xmlns:p14="http://schemas.microsoft.com/office/powerpoint/2010/main" val="9810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5EEA7C7F-1D5B-246F-90C9-54C87D9D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 y="563945"/>
            <a:ext cx="6369468" cy="4777101"/>
          </a:xfrm>
          <a:prstGeom prst="rect">
            <a:avLst/>
          </a:prstGeom>
        </p:spPr>
      </p:pic>
      <p:pic>
        <p:nvPicPr>
          <p:cNvPr id="5" name="Picture 4" descr="Chart, bar chart&#10;&#10;Description automatically generated">
            <a:extLst>
              <a:ext uri="{FF2B5EF4-FFF2-40B4-BE49-F238E27FC236}">
                <a16:creationId xmlns:a16="http://schemas.microsoft.com/office/drawing/2014/main" id="{4265082D-354F-857E-C310-6544C275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040" y="645181"/>
            <a:ext cx="6165224" cy="4960651"/>
          </a:xfrm>
          <a:prstGeom prst="rect">
            <a:avLst/>
          </a:prstGeom>
        </p:spPr>
      </p:pic>
      <p:sp>
        <p:nvSpPr>
          <p:cNvPr id="6" name="TextBox 5">
            <a:extLst>
              <a:ext uri="{FF2B5EF4-FFF2-40B4-BE49-F238E27FC236}">
                <a16:creationId xmlns:a16="http://schemas.microsoft.com/office/drawing/2014/main" id="{DE58204C-F681-0163-407D-A1BFC12AD2AE}"/>
              </a:ext>
            </a:extLst>
          </p:cNvPr>
          <p:cNvSpPr txBox="1"/>
          <p:nvPr/>
        </p:nvSpPr>
        <p:spPr>
          <a:xfrm>
            <a:off x="6338988" y="149279"/>
            <a:ext cx="2866710" cy="461665"/>
          </a:xfrm>
          <a:prstGeom prst="rect">
            <a:avLst/>
          </a:prstGeom>
          <a:noFill/>
        </p:spPr>
        <p:txBody>
          <a:bodyPr wrap="square">
            <a:spAutoFit/>
          </a:bodyPr>
          <a:lstStyle/>
          <a:p>
            <a:r>
              <a:rPr lang="en-CA" sz="2400" b="1" dirty="0"/>
              <a:t>Average Rents</a:t>
            </a:r>
          </a:p>
        </p:txBody>
      </p:sp>
      <p:sp>
        <p:nvSpPr>
          <p:cNvPr id="7" name="TextBox 6">
            <a:extLst>
              <a:ext uri="{FF2B5EF4-FFF2-40B4-BE49-F238E27FC236}">
                <a16:creationId xmlns:a16="http://schemas.microsoft.com/office/drawing/2014/main" id="{9D98CACE-DD7D-136E-26F1-732A99230F36}"/>
              </a:ext>
            </a:extLst>
          </p:cNvPr>
          <p:cNvSpPr txBox="1"/>
          <p:nvPr/>
        </p:nvSpPr>
        <p:spPr>
          <a:xfrm>
            <a:off x="203200" y="121961"/>
            <a:ext cx="5974080" cy="523220"/>
          </a:xfrm>
          <a:prstGeom prst="rect">
            <a:avLst/>
          </a:prstGeom>
          <a:noFill/>
        </p:spPr>
        <p:txBody>
          <a:bodyPr wrap="square" rtlCol="0">
            <a:spAutoFit/>
          </a:bodyPr>
          <a:lstStyle/>
          <a:p>
            <a:r>
              <a:rPr lang="en-CA" sz="2800" b="1" dirty="0"/>
              <a:t>Province wise comparison (2018-2022)</a:t>
            </a:r>
          </a:p>
        </p:txBody>
      </p:sp>
      <p:sp>
        <p:nvSpPr>
          <p:cNvPr id="9" name="TextBox 8">
            <a:extLst>
              <a:ext uri="{FF2B5EF4-FFF2-40B4-BE49-F238E27FC236}">
                <a16:creationId xmlns:a16="http://schemas.microsoft.com/office/drawing/2014/main" id="{7FCDA28B-337C-9F31-41DB-DBE146BE0E87}"/>
              </a:ext>
            </a:extLst>
          </p:cNvPr>
          <p:cNvSpPr txBox="1"/>
          <p:nvPr/>
        </p:nvSpPr>
        <p:spPr>
          <a:xfrm>
            <a:off x="182880" y="5258711"/>
            <a:ext cx="12009120" cy="1477328"/>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Rental prices for all the five provinces shows increasing trend over the past five years</a:t>
            </a:r>
          </a:p>
          <a:p>
            <a:pPr marL="285750" indent="-285750">
              <a:buClr>
                <a:schemeClr val="accent2"/>
              </a:buClr>
              <a:buFont typeface="Wingdings" panose="05000000000000000000" pitchFamily="2" charset="2"/>
              <a:buChar char="Ø"/>
            </a:pPr>
            <a:r>
              <a:rPr lang="en-CA" dirty="0"/>
              <a:t>Y/Y  % change shows the sharpest increase in all the provinces for year 21-22</a:t>
            </a:r>
          </a:p>
          <a:p>
            <a:pPr marL="285750" indent="-285750">
              <a:buClr>
                <a:schemeClr val="accent2"/>
              </a:buClr>
              <a:buFont typeface="Wingdings" panose="05000000000000000000" pitchFamily="2" charset="2"/>
              <a:buChar char="Ø"/>
            </a:pPr>
            <a:r>
              <a:rPr kumimoji="0" lang="en-US" altLang="en-US" sz="1800" b="0" i="0" u="none" strike="noStrike" cap="none" normalizeH="0" baseline="0" dirty="0">
                <a:ln>
                  <a:noFill/>
                </a:ln>
                <a:effectLst/>
              </a:rPr>
              <a:t>Quebec stands out as having the highest Y/Y rent increases, with growth rates ranging from 5.5% to nearly 10% from 19-22</a:t>
            </a:r>
          </a:p>
          <a:p>
            <a:pPr marL="285750" indent="-285750">
              <a:buClr>
                <a:schemeClr val="accent2"/>
              </a:buClr>
              <a:buFont typeface="Wingdings" panose="05000000000000000000" pitchFamily="2" charset="2"/>
              <a:buChar char="Ø"/>
            </a:pPr>
            <a:r>
              <a:rPr kumimoji="0" lang="en-US" altLang="en-US" sz="1800" b="0" i="0" u="none" strike="noStrike" cap="none" normalizeH="0" baseline="0" dirty="0">
                <a:ln>
                  <a:noFill/>
                </a:ln>
                <a:effectLst/>
              </a:rPr>
              <a:t>Saskatchewan has seen the smallest year-over-year rent increases among the provinces listed, with growth rates ranging from 1.8% to 5.6%. </a:t>
            </a:r>
            <a:endParaRPr lang="en-CA" dirty="0"/>
          </a:p>
        </p:txBody>
      </p:sp>
      <p:sp>
        <p:nvSpPr>
          <p:cNvPr id="12" name="TextBox 11">
            <a:extLst>
              <a:ext uri="{FF2B5EF4-FFF2-40B4-BE49-F238E27FC236}">
                <a16:creationId xmlns:a16="http://schemas.microsoft.com/office/drawing/2014/main" id="{A176519D-9B34-8A0A-1A7D-E4F77FADA2E3}"/>
              </a:ext>
            </a:extLst>
          </p:cNvPr>
          <p:cNvSpPr txBox="1"/>
          <p:nvPr/>
        </p:nvSpPr>
        <p:spPr>
          <a:xfrm>
            <a:off x="4192438" y="1096724"/>
            <a:ext cx="1588602" cy="3921759"/>
          </a:xfrm>
          <a:prstGeom prst="rect">
            <a:avLst/>
          </a:prstGeom>
          <a:noFill/>
          <a:ln w="28575">
            <a:solidFill>
              <a:srgbClr val="FF0000"/>
            </a:solidFill>
            <a:prstDash val="dash"/>
          </a:ln>
        </p:spPr>
        <p:txBody>
          <a:bodyPr wrap="square" rtlCol="0">
            <a:spAutoFit/>
          </a:bodyPr>
          <a:lstStyle/>
          <a:p>
            <a:endParaRPr lang="en-CA" dirty="0"/>
          </a:p>
        </p:txBody>
      </p:sp>
      <p:sp>
        <p:nvSpPr>
          <p:cNvPr id="13" name="TextBox 12">
            <a:extLst>
              <a:ext uri="{FF2B5EF4-FFF2-40B4-BE49-F238E27FC236}">
                <a16:creationId xmlns:a16="http://schemas.microsoft.com/office/drawing/2014/main" id="{6D802E88-8888-D82A-2C0B-3FC513EE56EA}"/>
              </a:ext>
            </a:extLst>
          </p:cNvPr>
          <p:cNvSpPr txBox="1"/>
          <p:nvPr/>
        </p:nvSpPr>
        <p:spPr>
          <a:xfrm>
            <a:off x="9936480" y="1066800"/>
            <a:ext cx="730668" cy="3921759"/>
          </a:xfrm>
          <a:prstGeom prst="rect">
            <a:avLst/>
          </a:prstGeom>
          <a:noFill/>
          <a:ln w="28575">
            <a:solidFill>
              <a:srgbClr val="FF0000"/>
            </a:solidFill>
            <a:prstDash val="dash"/>
          </a:ln>
        </p:spPr>
        <p:txBody>
          <a:bodyPr wrap="square" rtlCol="0">
            <a:spAutoFit/>
          </a:bodyPr>
          <a:lstStyle/>
          <a:p>
            <a:endParaRPr lang="en-CA" dirty="0"/>
          </a:p>
        </p:txBody>
      </p:sp>
      <p:sp>
        <p:nvSpPr>
          <p:cNvPr id="14" name="TextBox 13">
            <a:extLst>
              <a:ext uri="{FF2B5EF4-FFF2-40B4-BE49-F238E27FC236}">
                <a16:creationId xmlns:a16="http://schemas.microsoft.com/office/drawing/2014/main" id="{06613F30-81DF-99D4-FB9A-8736A35D0BB8}"/>
              </a:ext>
            </a:extLst>
          </p:cNvPr>
          <p:cNvSpPr txBox="1"/>
          <p:nvPr/>
        </p:nvSpPr>
        <p:spPr>
          <a:xfrm>
            <a:off x="10749280" y="1066799"/>
            <a:ext cx="1030505" cy="3921759"/>
          </a:xfrm>
          <a:prstGeom prst="rect">
            <a:avLst/>
          </a:prstGeom>
          <a:noFill/>
          <a:ln w="28575">
            <a:solidFill>
              <a:srgbClr val="FF0000"/>
            </a:solidFill>
            <a:prstDash val="dash"/>
          </a:ln>
        </p:spPr>
        <p:txBody>
          <a:bodyPr wrap="square" rtlCol="0">
            <a:spAutoFit/>
          </a:bodyPr>
          <a:lstStyle/>
          <a:p>
            <a:endParaRPr lang="en-CA" dirty="0"/>
          </a:p>
        </p:txBody>
      </p:sp>
    </p:spTree>
    <p:extLst>
      <p:ext uri="{BB962C8B-B14F-4D97-AF65-F5344CB8AC3E}">
        <p14:creationId xmlns:p14="http://schemas.microsoft.com/office/powerpoint/2010/main" val="38620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02FD0593-FEFC-69F7-B428-E2FB5E30D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30" t="9422" r="30597"/>
          <a:stretch/>
        </p:blipFill>
        <p:spPr bwMode="auto">
          <a:xfrm>
            <a:off x="6910075" y="351883"/>
            <a:ext cx="3459849" cy="3216068"/>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a:extLst>
              <a:ext uri="{FF2B5EF4-FFF2-40B4-BE49-F238E27FC236}">
                <a16:creationId xmlns:a16="http://schemas.microsoft.com/office/drawing/2014/main" id="{0063CD0E-5BA2-0388-D940-057D378DCF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72" t="11943" r="35284" b="4190"/>
          <a:stretch/>
        </p:blipFill>
        <p:spPr bwMode="auto">
          <a:xfrm>
            <a:off x="7019596" y="3458168"/>
            <a:ext cx="3240808" cy="3085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05B3C2-7FFC-C05E-3889-5459F8F041F8}"/>
              </a:ext>
            </a:extLst>
          </p:cNvPr>
          <p:cNvSpPr txBox="1"/>
          <p:nvPr/>
        </p:nvSpPr>
        <p:spPr>
          <a:xfrm>
            <a:off x="7488032" y="87154"/>
            <a:ext cx="2866710" cy="461665"/>
          </a:xfrm>
          <a:prstGeom prst="rect">
            <a:avLst/>
          </a:prstGeom>
          <a:noFill/>
        </p:spPr>
        <p:txBody>
          <a:bodyPr wrap="square">
            <a:spAutoFit/>
          </a:bodyPr>
          <a:lstStyle/>
          <a:p>
            <a:r>
              <a:rPr lang="en-CA" sz="2400" b="1" dirty="0"/>
              <a:t>Number of units</a:t>
            </a:r>
          </a:p>
        </p:txBody>
      </p:sp>
      <p:pic>
        <p:nvPicPr>
          <p:cNvPr id="4" name="Picture 3">
            <a:extLst>
              <a:ext uri="{FF2B5EF4-FFF2-40B4-BE49-F238E27FC236}">
                <a16:creationId xmlns:a16="http://schemas.microsoft.com/office/drawing/2014/main" id="{BB6563E6-7E4C-30B4-673C-A212F01E8EE7}"/>
              </a:ext>
            </a:extLst>
          </p:cNvPr>
          <p:cNvPicPr>
            <a:picLocks noChangeAspect="1"/>
          </p:cNvPicPr>
          <p:nvPr/>
        </p:nvPicPr>
        <p:blipFill>
          <a:blip r:embed="rId4"/>
          <a:stretch>
            <a:fillRect/>
          </a:stretch>
        </p:blipFill>
        <p:spPr>
          <a:xfrm>
            <a:off x="11043751" y="297666"/>
            <a:ext cx="828410" cy="5708853"/>
          </a:xfrm>
          <a:prstGeom prst="rect">
            <a:avLst/>
          </a:prstGeom>
        </p:spPr>
      </p:pic>
      <p:pic>
        <p:nvPicPr>
          <p:cNvPr id="15" name="Picture 4">
            <a:extLst>
              <a:ext uri="{FF2B5EF4-FFF2-40B4-BE49-F238E27FC236}">
                <a16:creationId xmlns:a16="http://schemas.microsoft.com/office/drawing/2014/main" id="{26A6C352-63EB-569F-8CC9-739B52CE83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293"/>
          <a:stretch/>
        </p:blipFill>
        <p:spPr bwMode="auto">
          <a:xfrm>
            <a:off x="180975" y="369142"/>
            <a:ext cx="5191760" cy="40943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3A38FF6-7C25-61B2-E9C0-B2498253CD06}"/>
              </a:ext>
            </a:extLst>
          </p:cNvPr>
          <p:cNvSpPr txBox="1"/>
          <p:nvPr/>
        </p:nvSpPr>
        <p:spPr>
          <a:xfrm>
            <a:off x="180975" y="0"/>
            <a:ext cx="8648699" cy="461665"/>
          </a:xfrm>
          <a:prstGeom prst="rect">
            <a:avLst/>
          </a:prstGeom>
          <a:noFill/>
        </p:spPr>
        <p:txBody>
          <a:bodyPr wrap="square">
            <a:spAutoFit/>
          </a:bodyPr>
          <a:lstStyle/>
          <a:p>
            <a:r>
              <a:rPr lang="en-CA" sz="2400" b="1" dirty="0"/>
              <a:t>Province wise comparison (2018-2022) Vacancy Rate</a:t>
            </a:r>
          </a:p>
        </p:txBody>
      </p:sp>
      <p:sp>
        <p:nvSpPr>
          <p:cNvPr id="19" name="TextBox 18">
            <a:extLst>
              <a:ext uri="{FF2B5EF4-FFF2-40B4-BE49-F238E27FC236}">
                <a16:creationId xmlns:a16="http://schemas.microsoft.com/office/drawing/2014/main" id="{218E8A9E-3413-2F06-4137-8D58C54D7F7F}"/>
              </a:ext>
            </a:extLst>
          </p:cNvPr>
          <p:cNvSpPr txBox="1"/>
          <p:nvPr/>
        </p:nvSpPr>
        <p:spPr>
          <a:xfrm>
            <a:off x="-6122" y="4345647"/>
            <a:ext cx="6762562" cy="1665071"/>
          </a:xfrm>
          <a:prstGeom prst="rect">
            <a:avLst/>
          </a:prstGeom>
          <a:noFill/>
        </p:spPr>
        <p:txBody>
          <a:bodyPr wrap="square">
            <a:spAutoFit/>
          </a:bodyPr>
          <a:lstStyle/>
          <a:p>
            <a:pPr marL="285750" marR="0" lvl="0" indent="-285750"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The average vacancy rates for the top 5 provinces in Canada have fluctuated from 2018 to 2022, indicating some volatility in the rental market.</a:t>
            </a:r>
          </a:p>
          <a:p>
            <a:pPr marL="285750" marR="0" lvl="0" indent="-285750"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Ontario have generally maintained lower average vacancy rates compared to Alberta and British Columbia, with rates hovering around 1-2% between 2018 and 2022.</a:t>
            </a:r>
          </a:p>
        </p:txBody>
      </p:sp>
      <p:sp>
        <p:nvSpPr>
          <p:cNvPr id="21" name="TextBox 20">
            <a:extLst>
              <a:ext uri="{FF2B5EF4-FFF2-40B4-BE49-F238E27FC236}">
                <a16:creationId xmlns:a16="http://schemas.microsoft.com/office/drawing/2014/main" id="{A9CC59D2-D421-BD44-26A3-6CC94C989042}"/>
              </a:ext>
            </a:extLst>
          </p:cNvPr>
          <p:cNvSpPr txBox="1"/>
          <p:nvPr/>
        </p:nvSpPr>
        <p:spPr>
          <a:xfrm>
            <a:off x="-6843" y="5991800"/>
            <a:ext cx="7609840" cy="923330"/>
          </a:xfrm>
          <a:prstGeom prst="rect">
            <a:avLst/>
          </a:prstGeom>
          <a:noFill/>
        </p:spPr>
        <p:txBody>
          <a:bodyPr wrap="square">
            <a:spAutoFit/>
          </a:bodyPr>
          <a:lstStyle/>
          <a:p>
            <a:pPr marL="285750" indent="-285750" rtl="0" fontAlgn="base">
              <a:spcBef>
                <a:spcPts val="0"/>
              </a:spcBef>
              <a:spcAft>
                <a:spcPts val="1200"/>
              </a:spcAft>
              <a:buClr>
                <a:schemeClr val="accent2"/>
              </a:buClr>
              <a:buFont typeface="Wingdings" panose="05000000000000000000" pitchFamily="2" charset="2"/>
              <a:buChar char="Ø"/>
            </a:pPr>
            <a:r>
              <a:rPr lang="en-US" dirty="0"/>
              <a:t>Number of units for dwelling types  have been highest for Quebec through 2018 to 2022, Followed by Ontario which reflects the impact on vacancy rates as well.</a:t>
            </a:r>
          </a:p>
        </p:txBody>
      </p:sp>
      <p:sp>
        <p:nvSpPr>
          <p:cNvPr id="2" name="TextBox 1">
            <a:extLst>
              <a:ext uri="{FF2B5EF4-FFF2-40B4-BE49-F238E27FC236}">
                <a16:creationId xmlns:a16="http://schemas.microsoft.com/office/drawing/2014/main" id="{2B5B526E-F9C5-9022-2913-28B734FDA477}"/>
              </a:ext>
            </a:extLst>
          </p:cNvPr>
          <p:cNvSpPr txBox="1"/>
          <p:nvPr/>
        </p:nvSpPr>
        <p:spPr>
          <a:xfrm>
            <a:off x="981388" y="3595013"/>
            <a:ext cx="4211713" cy="461665"/>
          </a:xfrm>
          <a:prstGeom prst="rect">
            <a:avLst/>
          </a:prstGeom>
          <a:noFill/>
          <a:ln w="28575">
            <a:solidFill>
              <a:srgbClr val="FF0000"/>
            </a:solidFill>
            <a:prstDash val="dash"/>
          </a:ln>
        </p:spPr>
        <p:txBody>
          <a:bodyPr wrap="square" rtlCol="0">
            <a:spAutoFit/>
          </a:bodyPr>
          <a:lstStyle/>
          <a:p>
            <a:endParaRPr lang="en-CA" dirty="0"/>
          </a:p>
        </p:txBody>
      </p:sp>
      <p:sp>
        <p:nvSpPr>
          <p:cNvPr id="3" name="TextBox 2">
            <a:extLst>
              <a:ext uri="{FF2B5EF4-FFF2-40B4-BE49-F238E27FC236}">
                <a16:creationId xmlns:a16="http://schemas.microsoft.com/office/drawing/2014/main" id="{196B189F-6481-CC54-80E2-9FDF3428D55B}"/>
              </a:ext>
            </a:extLst>
          </p:cNvPr>
          <p:cNvSpPr txBox="1"/>
          <p:nvPr/>
        </p:nvSpPr>
        <p:spPr>
          <a:xfrm>
            <a:off x="9667875" y="3067050"/>
            <a:ext cx="652743" cy="369332"/>
          </a:xfrm>
          <a:prstGeom prst="rect">
            <a:avLst/>
          </a:prstGeom>
          <a:noFill/>
        </p:spPr>
        <p:txBody>
          <a:bodyPr wrap="none" rtlCol="0">
            <a:spAutoFit/>
          </a:bodyPr>
          <a:lstStyle/>
          <a:p>
            <a:r>
              <a:rPr lang="en-CA" dirty="0"/>
              <a:t>2018</a:t>
            </a:r>
          </a:p>
        </p:txBody>
      </p:sp>
      <p:sp>
        <p:nvSpPr>
          <p:cNvPr id="5" name="TextBox 4">
            <a:extLst>
              <a:ext uri="{FF2B5EF4-FFF2-40B4-BE49-F238E27FC236}">
                <a16:creationId xmlns:a16="http://schemas.microsoft.com/office/drawing/2014/main" id="{ACE305BE-7155-65E5-4264-A4495238D098}"/>
              </a:ext>
            </a:extLst>
          </p:cNvPr>
          <p:cNvSpPr txBox="1"/>
          <p:nvPr/>
        </p:nvSpPr>
        <p:spPr>
          <a:xfrm>
            <a:off x="9737678" y="6035094"/>
            <a:ext cx="914400" cy="369332"/>
          </a:xfrm>
          <a:prstGeom prst="rect">
            <a:avLst/>
          </a:prstGeom>
          <a:noFill/>
        </p:spPr>
        <p:txBody>
          <a:bodyPr wrap="square" rtlCol="0">
            <a:spAutoFit/>
          </a:bodyPr>
          <a:lstStyle/>
          <a:p>
            <a:r>
              <a:rPr lang="en-CA" dirty="0"/>
              <a:t>2022</a:t>
            </a:r>
          </a:p>
        </p:txBody>
      </p:sp>
    </p:spTree>
    <p:extLst>
      <p:ext uri="{BB962C8B-B14F-4D97-AF65-F5344CB8AC3E}">
        <p14:creationId xmlns:p14="http://schemas.microsoft.com/office/powerpoint/2010/main" val="23481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1" grpId="0"/>
      <p:bldP spid="2" grpId="0" animBg="1"/>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AAC9D630-1551-B698-0E35-A3672A3B75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 t="5629" r="-2046" b="-1460"/>
          <a:stretch/>
        </p:blipFill>
        <p:spPr bwMode="auto">
          <a:xfrm>
            <a:off x="5171720" y="606849"/>
            <a:ext cx="6091555" cy="50302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C2010-7CBE-5CB0-9AD7-5F46711F7802}"/>
              </a:ext>
            </a:extLst>
          </p:cNvPr>
          <p:cNvSpPr txBox="1"/>
          <p:nvPr/>
        </p:nvSpPr>
        <p:spPr>
          <a:xfrm>
            <a:off x="375920" y="99175"/>
            <a:ext cx="7325360" cy="461665"/>
          </a:xfrm>
          <a:prstGeom prst="rect">
            <a:avLst/>
          </a:prstGeom>
          <a:noFill/>
        </p:spPr>
        <p:txBody>
          <a:bodyPr wrap="square" rtlCol="0">
            <a:spAutoFit/>
          </a:bodyPr>
          <a:lstStyle/>
          <a:p>
            <a:r>
              <a:rPr lang="en-CA" sz="2400" b="1" dirty="0"/>
              <a:t>Average Rents across provinces 2022</a:t>
            </a:r>
          </a:p>
        </p:txBody>
      </p:sp>
      <p:sp>
        <p:nvSpPr>
          <p:cNvPr id="5" name="TextBox 4">
            <a:extLst>
              <a:ext uri="{FF2B5EF4-FFF2-40B4-BE49-F238E27FC236}">
                <a16:creationId xmlns:a16="http://schemas.microsoft.com/office/drawing/2014/main" id="{3CFB0656-31A7-B6D4-ABD3-3EA3FA939601}"/>
              </a:ext>
            </a:extLst>
          </p:cNvPr>
          <p:cNvSpPr txBox="1"/>
          <p:nvPr/>
        </p:nvSpPr>
        <p:spPr>
          <a:xfrm>
            <a:off x="282514" y="5595859"/>
            <a:ext cx="10927715"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British Columbia has the highest average rent of $1655 and Variance for all dwelling types for the year 2022 followed by Ontario</a:t>
            </a:r>
          </a:p>
          <a:p>
            <a:pPr marL="285750" indent="-285750">
              <a:buClr>
                <a:schemeClr val="accent2"/>
              </a:buClr>
              <a:buFont typeface="Wingdings" panose="05000000000000000000" pitchFamily="2" charset="2"/>
              <a:buChar char="Ø"/>
            </a:pPr>
            <a:r>
              <a:rPr lang="en-CA" dirty="0"/>
              <a:t> Quebec and New Foundland and Labrador has the lowest average rent for all dwelling types for the year 2022</a:t>
            </a:r>
          </a:p>
        </p:txBody>
      </p:sp>
      <p:sp>
        <p:nvSpPr>
          <p:cNvPr id="7" name="TextBox 6">
            <a:extLst>
              <a:ext uri="{FF2B5EF4-FFF2-40B4-BE49-F238E27FC236}">
                <a16:creationId xmlns:a16="http://schemas.microsoft.com/office/drawing/2014/main" id="{8F0583C9-C507-62FE-A70C-C4481C44E4D3}"/>
              </a:ext>
            </a:extLst>
          </p:cNvPr>
          <p:cNvSpPr txBox="1"/>
          <p:nvPr/>
        </p:nvSpPr>
        <p:spPr>
          <a:xfrm>
            <a:off x="1476566" y="2079969"/>
            <a:ext cx="1080790" cy="295360"/>
          </a:xfrm>
          <a:prstGeom prst="rect">
            <a:avLst/>
          </a:prstGeom>
          <a:noFill/>
          <a:ln w="28575">
            <a:solidFill>
              <a:srgbClr val="FF0000"/>
            </a:solidFill>
            <a:prstDash val="dash"/>
          </a:ln>
        </p:spPr>
        <p:txBody>
          <a:bodyPr wrap="square" rtlCol="0">
            <a:spAutoFit/>
          </a:bodyPr>
          <a:lstStyle/>
          <a:p>
            <a:endParaRPr lang="en-CA" dirty="0"/>
          </a:p>
        </p:txBody>
      </p:sp>
      <p:sp>
        <p:nvSpPr>
          <p:cNvPr id="8" name="TextBox 7">
            <a:extLst>
              <a:ext uri="{FF2B5EF4-FFF2-40B4-BE49-F238E27FC236}">
                <a16:creationId xmlns:a16="http://schemas.microsoft.com/office/drawing/2014/main" id="{9182400C-F5E2-5883-BEA2-E05A99E918E7}"/>
              </a:ext>
            </a:extLst>
          </p:cNvPr>
          <p:cNvSpPr txBox="1"/>
          <p:nvPr/>
        </p:nvSpPr>
        <p:spPr>
          <a:xfrm>
            <a:off x="1476566" y="3505416"/>
            <a:ext cx="1080790" cy="295360"/>
          </a:xfrm>
          <a:prstGeom prst="rect">
            <a:avLst/>
          </a:prstGeom>
          <a:noFill/>
          <a:ln w="28575">
            <a:solidFill>
              <a:srgbClr val="FF0000"/>
            </a:solidFill>
            <a:prstDash val="dash"/>
          </a:ln>
        </p:spPr>
        <p:txBody>
          <a:bodyPr wrap="square" rtlCol="0">
            <a:spAutoFit/>
          </a:bodyPr>
          <a:lstStyle/>
          <a:p>
            <a:endParaRPr lang="en-CA" dirty="0"/>
          </a:p>
        </p:txBody>
      </p:sp>
      <p:sp>
        <p:nvSpPr>
          <p:cNvPr id="9" name="TextBox 8">
            <a:extLst>
              <a:ext uri="{FF2B5EF4-FFF2-40B4-BE49-F238E27FC236}">
                <a16:creationId xmlns:a16="http://schemas.microsoft.com/office/drawing/2014/main" id="{1CE71DDB-EA92-CE25-9BA4-D6A031970F5E}"/>
              </a:ext>
            </a:extLst>
          </p:cNvPr>
          <p:cNvSpPr txBox="1"/>
          <p:nvPr/>
        </p:nvSpPr>
        <p:spPr>
          <a:xfrm>
            <a:off x="709930" y="473218"/>
            <a:ext cx="3328670" cy="461665"/>
          </a:xfrm>
          <a:prstGeom prst="rect">
            <a:avLst/>
          </a:prstGeom>
          <a:noFill/>
        </p:spPr>
        <p:txBody>
          <a:bodyPr wrap="square" rtlCol="0">
            <a:spAutoFit/>
          </a:bodyPr>
          <a:lstStyle/>
          <a:p>
            <a:pPr algn="ctr"/>
            <a:r>
              <a:rPr lang="en-CA" sz="2400" b="1" dirty="0"/>
              <a:t>Statistical Summary</a:t>
            </a:r>
          </a:p>
        </p:txBody>
      </p:sp>
      <p:graphicFrame>
        <p:nvGraphicFramePr>
          <p:cNvPr id="10" name="Object 9">
            <a:extLst>
              <a:ext uri="{FF2B5EF4-FFF2-40B4-BE49-F238E27FC236}">
                <a16:creationId xmlns:a16="http://schemas.microsoft.com/office/drawing/2014/main" id="{EBAAC320-4787-7B69-B236-2FFB3EEA0617}"/>
              </a:ext>
            </a:extLst>
          </p:cNvPr>
          <p:cNvGraphicFramePr>
            <a:graphicFrameLocks noChangeAspect="1"/>
          </p:cNvGraphicFramePr>
          <p:nvPr>
            <p:extLst>
              <p:ext uri="{D42A27DB-BD31-4B8C-83A1-F6EECF244321}">
                <p14:modId xmlns:p14="http://schemas.microsoft.com/office/powerpoint/2010/main" val="2977426575"/>
              </p:ext>
            </p:extLst>
          </p:nvPr>
        </p:nvGraphicFramePr>
        <p:xfrm>
          <a:off x="274283" y="984338"/>
          <a:ext cx="4897437" cy="3946525"/>
        </p:xfrm>
        <a:graphic>
          <a:graphicData uri="http://schemas.openxmlformats.org/presentationml/2006/ole">
            <mc:AlternateContent xmlns:mc="http://schemas.openxmlformats.org/markup-compatibility/2006">
              <mc:Choice xmlns:v="urn:schemas-microsoft-com:vml" Requires="v">
                <p:oleObj name="Worksheet" r:id="rId3" imgW="2521030" imgH="2031865" progId="Excel.Sheet.12">
                  <p:embed/>
                </p:oleObj>
              </mc:Choice>
              <mc:Fallback>
                <p:oleObj name="Worksheet" r:id="rId3" imgW="2521030" imgH="2031865" progId="Excel.Sheet.12">
                  <p:embed/>
                  <p:pic>
                    <p:nvPicPr>
                      <p:cNvPr id="10" name="Object 9">
                        <a:extLst>
                          <a:ext uri="{FF2B5EF4-FFF2-40B4-BE49-F238E27FC236}">
                            <a16:creationId xmlns:a16="http://schemas.microsoft.com/office/drawing/2014/main" id="{EBAAC320-4787-7B69-B236-2FFB3EEA0617}"/>
                          </a:ext>
                        </a:extLst>
                      </p:cNvPr>
                      <p:cNvPicPr/>
                      <p:nvPr/>
                    </p:nvPicPr>
                    <p:blipFill>
                      <a:blip r:embed="rId4"/>
                      <a:stretch>
                        <a:fillRect/>
                      </a:stretch>
                    </p:blipFill>
                    <p:spPr>
                      <a:xfrm>
                        <a:off x="274283" y="984338"/>
                        <a:ext cx="4897437" cy="3946525"/>
                      </a:xfrm>
                      <a:prstGeom prst="rect">
                        <a:avLst/>
                      </a:prstGeom>
                    </p:spPr>
                  </p:pic>
                </p:oleObj>
              </mc:Fallback>
            </mc:AlternateContent>
          </a:graphicData>
        </a:graphic>
      </p:graphicFrame>
    </p:spTree>
    <p:extLst>
      <p:ext uri="{BB962C8B-B14F-4D97-AF65-F5344CB8AC3E}">
        <p14:creationId xmlns:p14="http://schemas.microsoft.com/office/powerpoint/2010/main" val="313716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ox and whisker chart&#10;&#10;Description automatically generated">
            <a:extLst>
              <a:ext uri="{FF2B5EF4-FFF2-40B4-BE49-F238E27FC236}">
                <a16:creationId xmlns:a16="http://schemas.microsoft.com/office/drawing/2014/main" id="{139E4A70-B814-35AF-5C0F-A177A5F6C1D0}"/>
              </a:ext>
            </a:extLst>
          </p:cNvPr>
          <p:cNvPicPr>
            <a:picLocks noChangeAspect="1"/>
          </p:cNvPicPr>
          <p:nvPr/>
        </p:nvPicPr>
        <p:blipFill rotWithShape="1">
          <a:blip r:embed="rId2">
            <a:extLst>
              <a:ext uri="{28A0092B-C50C-407E-A947-70E740481C1C}">
                <a14:useLocalDpi xmlns:a14="http://schemas.microsoft.com/office/drawing/2010/main" val="0"/>
              </a:ext>
            </a:extLst>
          </a:blip>
          <a:srcRect t="4469"/>
          <a:stretch/>
        </p:blipFill>
        <p:spPr>
          <a:xfrm>
            <a:off x="4999425" y="1339004"/>
            <a:ext cx="6877616" cy="4927704"/>
          </a:xfrm>
          <a:prstGeom prst="rect">
            <a:avLst/>
          </a:prstGeom>
        </p:spPr>
      </p:pic>
      <p:pic>
        <p:nvPicPr>
          <p:cNvPr id="14" name="Picture 13">
            <a:extLst>
              <a:ext uri="{FF2B5EF4-FFF2-40B4-BE49-F238E27FC236}">
                <a16:creationId xmlns:a16="http://schemas.microsoft.com/office/drawing/2014/main" id="{5173261D-7329-3372-E029-48CD66A9F793}"/>
              </a:ext>
            </a:extLst>
          </p:cNvPr>
          <p:cNvPicPr>
            <a:picLocks noChangeAspect="1"/>
          </p:cNvPicPr>
          <p:nvPr/>
        </p:nvPicPr>
        <p:blipFill rotWithShape="1">
          <a:blip r:embed="rId3"/>
          <a:srcRect l="9756" t="7326" r="8188"/>
          <a:stretch/>
        </p:blipFill>
        <p:spPr>
          <a:xfrm>
            <a:off x="650240" y="1339004"/>
            <a:ext cx="4480560" cy="2785252"/>
          </a:xfrm>
          <a:prstGeom prst="rect">
            <a:avLst/>
          </a:prstGeom>
        </p:spPr>
      </p:pic>
      <p:sp>
        <p:nvSpPr>
          <p:cNvPr id="17" name="TextBox 16">
            <a:extLst>
              <a:ext uri="{FF2B5EF4-FFF2-40B4-BE49-F238E27FC236}">
                <a16:creationId xmlns:a16="http://schemas.microsoft.com/office/drawing/2014/main" id="{A6792AE7-BA8B-0786-CAC2-C912889DF970}"/>
              </a:ext>
            </a:extLst>
          </p:cNvPr>
          <p:cNvSpPr txBox="1"/>
          <p:nvPr/>
        </p:nvSpPr>
        <p:spPr>
          <a:xfrm>
            <a:off x="436880" y="247374"/>
            <a:ext cx="10993120" cy="830997"/>
          </a:xfrm>
          <a:prstGeom prst="rect">
            <a:avLst/>
          </a:prstGeom>
          <a:noFill/>
        </p:spPr>
        <p:txBody>
          <a:bodyPr wrap="square" rtlCol="0">
            <a:spAutoFit/>
          </a:bodyPr>
          <a:lstStyle/>
          <a:p>
            <a:r>
              <a:rPr lang="en-US" sz="2400" b="1" dirty="0"/>
              <a:t>Inter quartile range ( IQR ) to quantitatively understand the distribution of data points determine if there are any potential outliers</a:t>
            </a:r>
            <a:r>
              <a:rPr lang="en-US" sz="2400" dirty="0"/>
              <a:t>. </a:t>
            </a:r>
            <a:endParaRPr lang="en-CA" sz="2400" dirty="0"/>
          </a:p>
        </p:txBody>
      </p:sp>
      <p:sp>
        <p:nvSpPr>
          <p:cNvPr id="21" name="TextBox 20">
            <a:extLst>
              <a:ext uri="{FF2B5EF4-FFF2-40B4-BE49-F238E27FC236}">
                <a16:creationId xmlns:a16="http://schemas.microsoft.com/office/drawing/2014/main" id="{D2CCF7B8-A964-08AE-7531-BEC1A87A9608}"/>
              </a:ext>
            </a:extLst>
          </p:cNvPr>
          <p:cNvSpPr txBox="1"/>
          <p:nvPr/>
        </p:nvSpPr>
        <p:spPr>
          <a:xfrm>
            <a:off x="163265" y="4313768"/>
            <a:ext cx="4836160" cy="1477328"/>
          </a:xfrm>
          <a:prstGeom prst="rect">
            <a:avLst/>
          </a:prstGeom>
          <a:noFill/>
        </p:spPr>
        <p:txBody>
          <a:bodyPr wrap="square">
            <a:spAutoFit/>
          </a:bodyPr>
          <a:lstStyle/>
          <a:p>
            <a:pPr marL="285750" indent="-285750" algn="l" fontAlgn="base">
              <a:buClr>
                <a:schemeClr val="accent2"/>
              </a:buClr>
              <a:buFont typeface="Wingdings" panose="05000000000000000000" pitchFamily="2" charset="2"/>
              <a:buChar char="Ø"/>
            </a:pPr>
            <a:r>
              <a:rPr lang="en-US" b="0" i="0" dirty="0">
                <a:solidFill>
                  <a:srgbClr val="000000"/>
                </a:solidFill>
                <a:effectLst/>
              </a:rPr>
              <a:t>The datasets for Ontario and British Columbia are more dispersed </a:t>
            </a:r>
            <a:r>
              <a:rPr lang="en-US" dirty="0">
                <a:solidFill>
                  <a:srgbClr val="000000"/>
                </a:solidFill>
              </a:rPr>
              <a:t> as indicated by the summary statistics as well</a:t>
            </a:r>
          </a:p>
          <a:p>
            <a:pPr marL="285750" indent="-285750" algn="l" fontAlgn="base">
              <a:buClr>
                <a:schemeClr val="accent2"/>
              </a:buClr>
              <a:buFont typeface="Wingdings" panose="05000000000000000000" pitchFamily="2" charset="2"/>
              <a:buChar char="Ø"/>
            </a:pPr>
            <a:r>
              <a:rPr lang="en-US" b="0" i="0" dirty="0">
                <a:solidFill>
                  <a:srgbClr val="000000"/>
                </a:solidFill>
                <a:effectLst/>
              </a:rPr>
              <a:t>IQR is maximum for Nova Scotia indicating the spread  around the middle 50%.</a:t>
            </a:r>
          </a:p>
        </p:txBody>
      </p:sp>
    </p:spTree>
    <p:extLst>
      <p:ext uri="{BB962C8B-B14F-4D97-AF65-F5344CB8AC3E}">
        <p14:creationId xmlns:p14="http://schemas.microsoft.com/office/powerpoint/2010/main" val="15626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ox and whisker chart">
            <a:extLst>
              <a:ext uri="{FF2B5EF4-FFF2-40B4-BE49-F238E27FC236}">
                <a16:creationId xmlns:a16="http://schemas.microsoft.com/office/drawing/2014/main" id="{07B5163F-D657-0084-0552-37A222340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39" y="843726"/>
            <a:ext cx="6121401" cy="4591050"/>
          </a:xfrm>
          <a:prstGeom prst="rect">
            <a:avLst/>
          </a:prstGeom>
        </p:spPr>
      </p:pic>
      <p:pic>
        <p:nvPicPr>
          <p:cNvPr id="5" name="Picture 4">
            <a:extLst>
              <a:ext uri="{FF2B5EF4-FFF2-40B4-BE49-F238E27FC236}">
                <a16:creationId xmlns:a16="http://schemas.microsoft.com/office/drawing/2014/main" id="{2C3C84CB-ECF2-DA57-DABD-C705C9123542}"/>
              </a:ext>
            </a:extLst>
          </p:cNvPr>
          <p:cNvPicPr>
            <a:picLocks noChangeAspect="1"/>
          </p:cNvPicPr>
          <p:nvPr/>
        </p:nvPicPr>
        <p:blipFill>
          <a:blip r:embed="rId3"/>
          <a:stretch>
            <a:fillRect/>
          </a:stretch>
        </p:blipFill>
        <p:spPr>
          <a:xfrm>
            <a:off x="139071" y="1254125"/>
            <a:ext cx="5464480" cy="5019040"/>
          </a:xfrm>
          <a:prstGeom prst="rect">
            <a:avLst/>
          </a:prstGeom>
        </p:spPr>
      </p:pic>
      <p:sp>
        <p:nvSpPr>
          <p:cNvPr id="7" name="TextBox 6">
            <a:extLst>
              <a:ext uri="{FF2B5EF4-FFF2-40B4-BE49-F238E27FC236}">
                <a16:creationId xmlns:a16="http://schemas.microsoft.com/office/drawing/2014/main" id="{70BA0A5D-F4FC-1CF5-BA1F-A4921B17125C}"/>
              </a:ext>
            </a:extLst>
          </p:cNvPr>
          <p:cNvSpPr txBox="1"/>
          <p:nvPr/>
        </p:nvSpPr>
        <p:spPr>
          <a:xfrm>
            <a:off x="139071" y="307269"/>
            <a:ext cx="6096000" cy="461665"/>
          </a:xfrm>
          <a:prstGeom prst="rect">
            <a:avLst/>
          </a:prstGeom>
          <a:noFill/>
        </p:spPr>
        <p:txBody>
          <a:bodyPr wrap="square">
            <a:spAutoFit/>
          </a:bodyPr>
          <a:lstStyle/>
          <a:p>
            <a:r>
              <a:rPr lang="en-CA" sz="2400" b="1" dirty="0"/>
              <a:t>Average Rents across Ontario 2022</a:t>
            </a:r>
          </a:p>
        </p:txBody>
      </p:sp>
      <p:sp>
        <p:nvSpPr>
          <p:cNvPr id="9" name="TextBox 8">
            <a:extLst>
              <a:ext uri="{FF2B5EF4-FFF2-40B4-BE49-F238E27FC236}">
                <a16:creationId xmlns:a16="http://schemas.microsoft.com/office/drawing/2014/main" id="{22CD7D47-D55A-5F4C-1D44-D0935E75F10E}"/>
              </a:ext>
            </a:extLst>
          </p:cNvPr>
          <p:cNvSpPr txBox="1"/>
          <p:nvPr/>
        </p:nvSpPr>
        <p:spPr>
          <a:xfrm>
            <a:off x="3586479" y="2065659"/>
            <a:ext cx="2017070" cy="222696"/>
          </a:xfrm>
          <a:prstGeom prst="rect">
            <a:avLst/>
          </a:prstGeom>
          <a:noFill/>
          <a:ln w="28575">
            <a:solidFill>
              <a:srgbClr val="FF0000"/>
            </a:solidFill>
            <a:prstDash val="dash"/>
          </a:ln>
        </p:spPr>
        <p:txBody>
          <a:bodyPr wrap="square" rtlCol="0">
            <a:spAutoFit/>
          </a:bodyPr>
          <a:lstStyle/>
          <a:p>
            <a:endParaRPr lang="en-CA" dirty="0"/>
          </a:p>
        </p:txBody>
      </p:sp>
      <p:sp>
        <p:nvSpPr>
          <p:cNvPr id="10" name="TextBox 9">
            <a:extLst>
              <a:ext uri="{FF2B5EF4-FFF2-40B4-BE49-F238E27FC236}">
                <a16:creationId xmlns:a16="http://schemas.microsoft.com/office/drawing/2014/main" id="{FB8DAA52-0848-9D76-4293-66ED6B43663C}"/>
              </a:ext>
            </a:extLst>
          </p:cNvPr>
          <p:cNvSpPr txBox="1"/>
          <p:nvPr/>
        </p:nvSpPr>
        <p:spPr>
          <a:xfrm>
            <a:off x="3586479" y="5744845"/>
            <a:ext cx="2017071" cy="222696"/>
          </a:xfrm>
          <a:prstGeom prst="rect">
            <a:avLst/>
          </a:prstGeom>
          <a:noFill/>
          <a:ln w="28575">
            <a:solidFill>
              <a:srgbClr val="FF0000"/>
            </a:solidFill>
            <a:prstDash val="dash"/>
          </a:ln>
        </p:spPr>
        <p:txBody>
          <a:bodyPr wrap="square" rtlCol="0">
            <a:spAutoFit/>
          </a:bodyPr>
          <a:lstStyle/>
          <a:p>
            <a:endParaRPr lang="en-CA" dirty="0"/>
          </a:p>
        </p:txBody>
      </p:sp>
      <p:sp>
        <p:nvSpPr>
          <p:cNvPr id="11" name="TextBox 10">
            <a:extLst>
              <a:ext uri="{FF2B5EF4-FFF2-40B4-BE49-F238E27FC236}">
                <a16:creationId xmlns:a16="http://schemas.microsoft.com/office/drawing/2014/main" id="{7E25DFC5-4E1B-7D5E-BE7F-024A7AB7CF9B}"/>
              </a:ext>
            </a:extLst>
          </p:cNvPr>
          <p:cNvSpPr txBox="1"/>
          <p:nvPr/>
        </p:nvSpPr>
        <p:spPr>
          <a:xfrm>
            <a:off x="6096001" y="5275610"/>
            <a:ext cx="5956928" cy="1477328"/>
          </a:xfrm>
          <a:prstGeom prst="rect">
            <a:avLst/>
          </a:prstGeom>
          <a:noFill/>
        </p:spPr>
        <p:txBody>
          <a:bodyPr wrap="square">
            <a:spAutoFit/>
          </a:bodyPr>
          <a:lstStyle/>
          <a:p>
            <a:pPr marL="285750" indent="-285750" algn="l" fontAlgn="base">
              <a:buClr>
                <a:schemeClr val="accent2"/>
              </a:buClr>
              <a:buFont typeface="Wingdings" panose="05000000000000000000" pitchFamily="2" charset="2"/>
              <a:buChar char="Ø"/>
            </a:pPr>
            <a:r>
              <a:rPr lang="en-US" b="0" i="0" dirty="0">
                <a:solidFill>
                  <a:srgbClr val="000000"/>
                </a:solidFill>
                <a:effectLst/>
              </a:rPr>
              <a:t>Within Ontario , Toronto </a:t>
            </a:r>
            <a:r>
              <a:rPr lang="en-US" dirty="0">
                <a:solidFill>
                  <a:srgbClr val="000000"/>
                </a:solidFill>
              </a:rPr>
              <a:t>have the highest average rents but it also have maximum number of outliers</a:t>
            </a:r>
          </a:p>
          <a:p>
            <a:pPr marL="285750" indent="-285750" algn="l" fontAlgn="base">
              <a:buClr>
                <a:schemeClr val="accent2"/>
              </a:buClr>
              <a:buFont typeface="Wingdings" panose="05000000000000000000" pitchFamily="2" charset="2"/>
              <a:buChar char="Ø"/>
            </a:pPr>
            <a:r>
              <a:rPr lang="en-US" dirty="0">
                <a:solidFill>
                  <a:srgbClr val="000000"/>
                </a:solidFill>
              </a:rPr>
              <a:t>The data for Barrie and Oshawa is highly skewed towards right indicating most of the data points le towards the lower end</a:t>
            </a:r>
          </a:p>
        </p:txBody>
      </p:sp>
      <p:sp>
        <p:nvSpPr>
          <p:cNvPr id="12" name="TextBox 11">
            <a:extLst>
              <a:ext uri="{FF2B5EF4-FFF2-40B4-BE49-F238E27FC236}">
                <a16:creationId xmlns:a16="http://schemas.microsoft.com/office/drawing/2014/main" id="{FAEB7B06-9B27-1635-212B-76E24D2964B9}"/>
              </a:ext>
            </a:extLst>
          </p:cNvPr>
          <p:cNvSpPr txBox="1"/>
          <p:nvPr/>
        </p:nvSpPr>
        <p:spPr>
          <a:xfrm>
            <a:off x="9772014" y="2443926"/>
            <a:ext cx="371476" cy="1547049"/>
          </a:xfrm>
          <a:prstGeom prst="rect">
            <a:avLst/>
          </a:prstGeom>
          <a:noFill/>
          <a:ln w="28575">
            <a:solidFill>
              <a:srgbClr val="FF0000"/>
            </a:solidFill>
            <a:prstDash val="dash"/>
          </a:ln>
        </p:spPr>
        <p:txBody>
          <a:bodyPr wrap="square" rtlCol="0">
            <a:spAutoFit/>
          </a:bodyPr>
          <a:lstStyle/>
          <a:p>
            <a:endParaRPr lang="en-CA" dirty="0"/>
          </a:p>
        </p:txBody>
      </p:sp>
      <p:sp>
        <p:nvSpPr>
          <p:cNvPr id="13" name="TextBox 12">
            <a:extLst>
              <a:ext uri="{FF2B5EF4-FFF2-40B4-BE49-F238E27FC236}">
                <a16:creationId xmlns:a16="http://schemas.microsoft.com/office/drawing/2014/main" id="{A2F2FFC7-B65C-567F-3469-9DBE2D51B735}"/>
              </a:ext>
            </a:extLst>
          </p:cNvPr>
          <p:cNvSpPr txBox="1"/>
          <p:nvPr/>
        </p:nvSpPr>
        <p:spPr>
          <a:xfrm>
            <a:off x="6512189" y="2264098"/>
            <a:ext cx="371475" cy="1626420"/>
          </a:xfrm>
          <a:prstGeom prst="rect">
            <a:avLst/>
          </a:prstGeom>
          <a:noFill/>
          <a:ln w="28575">
            <a:solidFill>
              <a:srgbClr val="FF0000"/>
            </a:solidFill>
            <a:prstDash val="dash"/>
          </a:ln>
        </p:spPr>
        <p:txBody>
          <a:bodyPr wrap="square" rtlCol="0">
            <a:spAutoFit/>
          </a:bodyPr>
          <a:lstStyle/>
          <a:p>
            <a:endParaRPr lang="en-CA" dirty="0"/>
          </a:p>
        </p:txBody>
      </p:sp>
      <p:sp>
        <p:nvSpPr>
          <p:cNvPr id="14" name="TextBox 13">
            <a:extLst>
              <a:ext uri="{FF2B5EF4-FFF2-40B4-BE49-F238E27FC236}">
                <a16:creationId xmlns:a16="http://schemas.microsoft.com/office/drawing/2014/main" id="{E03FC041-977B-FCF4-A872-B3259F62C3A9}"/>
              </a:ext>
            </a:extLst>
          </p:cNvPr>
          <p:cNvSpPr txBox="1"/>
          <p:nvPr/>
        </p:nvSpPr>
        <p:spPr>
          <a:xfrm>
            <a:off x="10830242" y="1054009"/>
            <a:ext cx="371475" cy="2023299"/>
          </a:xfrm>
          <a:prstGeom prst="rect">
            <a:avLst/>
          </a:prstGeom>
          <a:noFill/>
          <a:ln w="28575">
            <a:solidFill>
              <a:srgbClr val="FF0000"/>
            </a:solidFill>
            <a:prstDash val="dash"/>
          </a:ln>
        </p:spPr>
        <p:txBody>
          <a:bodyPr wrap="square" rtlCol="0">
            <a:spAutoFit/>
          </a:bodyPr>
          <a:lstStyle/>
          <a:p>
            <a:endParaRPr lang="en-CA" dirty="0"/>
          </a:p>
        </p:txBody>
      </p:sp>
      <p:sp>
        <p:nvSpPr>
          <p:cNvPr id="16" name="TextBox 15">
            <a:extLst>
              <a:ext uri="{FF2B5EF4-FFF2-40B4-BE49-F238E27FC236}">
                <a16:creationId xmlns:a16="http://schemas.microsoft.com/office/drawing/2014/main" id="{0DA2275F-B30E-0990-11FB-C8D79F4BF234}"/>
              </a:ext>
            </a:extLst>
          </p:cNvPr>
          <p:cNvSpPr txBox="1"/>
          <p:nvPr/>
        </p:nvSpPr>
        <p:spPr>
          <a:xfrm>
            <a:off x="-761523" y="768934"/>
            <a:ext cx="6224586" cy="461665"/>
          </a:xfrm>
          <a:prstGeom prst="rect">
            <a:avLst/>
          </a:prstGeom>
          <a:noFill/>
        </p:spPr>
        <p:txBody>
          <a:bodyPr wrap="square">
            <a:spAutoFit/>
          </a:bodyPr>
          <a:lstStyle/>
          <a:p>
            <a:pPr algn="ctr"/>
            <a:r>
              <a:rPr lang="en-CA" sz="2400" b="1" dirty="0"/>
              <a:t>Statistical Summary</a:t>
            </a:r>
          </a:p>
        </p:txBody>
      </p:sp>
    </p:spTree>
    <p:extLst>
      <p:ext uri="{BB962C8B-B14F-4D97-AF65-F5344CB8AC3E}">
        <p14:creationId xmlns:p14="http://schemas.microsoft.com/office/powerpoint/2010/main" val="191351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EE9D4B8E-2F07-2921-5739-82918BF78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4" y="736596"/>
            <a:ext cx="5852172" cy="4389129"/>
          </a:xfrm>
          <a:prstGeom prst="rect">
            <a:avLst/>
          </a:prstGeom>
        </p:spPr>
      </p:pic>
      <p:pic>
        <p:nvPicPr>
          <p:cNvPr id="5" name="Picture 4" descr="Chart, line chart&#10;&#10;Description automatically generated">
            <a:extLst>
              <a:ext uri="{FF2B5EF4-FFF2-40B4-BE49-F238E27FC236}">
                <a16:creationId xmlns:a16="http://schemas.microsoft.com/office/drawing/2014/main" id="{8861C574-8860-2BD9-AAED-BF50E2F50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736596"/>
            <a:ext cx="5852172" cy="4389129"/>
          </a:xfrm>
          <a:prstGeom prst="rect">
            <a:avLst/>
          </a:prstGeom>
        </p:spPr>
      </p:pic>
      <p:sp>
        <p:nvSpPr>
          <p:cNvPr id="7" name="TextBox 6">
            <a:extLst>
              <a:ext uri="{FF2B5EF4-FFF2-40B4-BE49-F238E27FC236}">
                <a16:creationId xmlns:a16="http://schemas.microsoft.com/office/drawing/2014/main" id="{1E1B04FB-2A66-D276-63F4-D942324DD49F}"/>
              </a:ext>
            </a:extLst>
          </p:cNvPr>
          <p:cNvSpPr txBox="1"/>
          <p:nvPr/>
        </p:nvSpPr>
        <p:spPr>
          <a:xfrm>
            <a:off x="507994" y="196334"/>
            <a:ext cx="9692646" cy="461665"/>
          </a:xfrm>
          <a:prstGeom prst="rect">
            <a:avLst/>
          </a:prstGeom>
          <a:noFill/>
        </p:spPr>
        <p:txBody>
          <a:bodyPr wrap="square">
            <a:spAutoFit/>
          </a:bodyPr>
          <a:lstStyle/>
          <a:p>
            <a:r>
              <a:rPr lang="en-CA" sz="2400" b="1" dirty="0"/>
              <a:t>Vacancy Rate  and Average Rents  across Ontario (2018 – 2022)</a:t>
            </a:r>
          </a:p>
        </p:txBody>
      </p:sp>
      <p:sp>
        <p:nvSpPr>
          <p:cNvPr id="8" name="TextBox 7">
            <a:extLst>
              <a:ext uri="{FF2B5EF4-FFF2-40B4-BE49-F238E27FC236}">
                <a16:creationId xmlns:a16="http://schemas.microsoft.com/office/drawing/2014/main" id="{2DDCAC55-74BC-C55E-9853-22CF47EB7C85}"/>
              </a:ext>
            </a:extLst>
          </p:cNvPr>
          <p:cNvSpPr txBox="1"/>
          <p:nvPr/>
        </p:nvSpPr>
        <p:spPr>
          <a:xfrm>
            <a:off x="594378" y="5689596"/>
            <a:ext cx="10515588" cy="646331"/>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Vacancy rates decreased and average rents increased for major cities in Ontario compared in the graphs except Oshawa for the year 2021-2022</a:t>
            </a:r>
          </a:p>
        </p:txBody>
      </p:sp>
      <p:sp>
        <p:nvSpPr>
          <p:cNvPr id="9" name="TextBox 8">
            <a:extLst>
              <a:ext uri="{FF2B5EF4-FFF2-40B4-BE49-F238E27FC236}">
                <a16:creationId xmlns:a16="http://schemas.microsoft.com/office/drawing/2014/main" id="{E881932D-1AE5-DB0A-277F-01BE5A81A94F}"/>
              </a:ext>
            </a:extLst>
          </p:cNvPr>
          <p:cNvSpPr txBox="1"/>
          <p:nvPr/>
        </p:nvSpPr>
        <p:spPr>
          <a:xfrm>
            <a:off x="10200640" y="1168404"/>
            <a:ext cx="1483366" cy="3647436"/>
          </a:xfrm>
          <a:prstGeom prst="rect">
            <a:avLst/>
          </a:prstGeom>
          <a:noFill/>
          <a:ln w="28575">
            <a:solidFill>
              <a:srgbClr val="FF0000"/>
            </a:solidFill>
            <a:prstDash val="dash"/>
          </a:ln>
        </p:spPr>
        <p:txBody>
          <a:bodyPr wrap="square" rtlCol="0">
            <a:spAutoFit/>
          </a:bodyPr>
          <a:lstStyle/>
          <a:p>
            <a:endParaRPr lang="en-CA" dirty="0"/>
          </a:p>
        </p:txBody>
      </p:sp>
      <p:sp>
        <p:nvSpPr>
          <p:cNvPr id="10" name="TextBox 9">
            <a:extLst>
              <a:ext uri="{FF2B5EF4-FFF2-40B4-BE49-F238E27FC236}">
                <a16:creationId xmlns:a16="http://schemas.microsoft.com/office/drawing/2014/main" id="{02B6EBBC-ACB9-9FC4-FF65-B0EAEC0F10B2}"/>
              </a:ext>
            </a:extLst>
          </p:cNvPr>
          <p:cNvSpPr txBox="1"/>
          <p:nvPr/>
        </p:nvSpPr>
        <p:spPr>
          <a:xfrm>
            <a:off x="4490717" y="1168404"/>
            <a:ext cx="1361455" cy="3647436"/>
          </a:xfrm>
          <a:prstGeom prst="rect">
            <a:avLst/>
          </a:prstGeom>
          <a:noFill/>
          <a:ln w="28575">
            <a:solidFill>
              <a:srgbClr val="FF0000"/>
            </a:solidFill>
            <a:prstDash val="dash"/>
          </a:ln>
        </p:spPr>
        <p:txBody>
          <a:bodyPr wrap="square" rtlCol="0">
            <a:spAutoFit/>
          </a:bodyPr>
          <a:lstStyle/>
          <a:p>
            <a:endParaRPr lang="en-CA" dirty="0"/>
          </a:p>
        </p:txBody>
      </p:sp>
    </p:spTree>
    <p:extLst>
      <p:ext uri="{BB962C8B-B14F-4D97-AF65-F5344CB8AC3E}">
        <p14:creationId xmlns:p14="http://schemas.microsoft.com/office/powerpoint/2010/main" val="423668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3360</TotalTime>
  <Words>992</Words>
  <Application>Microsoft Office PowerPoint</Application>
  <PresentationFormat>Widescreen</PresentationFormat>
  <Paragraphs>80</Paragraphs>
  <Slides>25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Arial</vt:lpstr>
      <vt:lpstr>Calibri</vt:lpstr>
      <vt:lpstr>Calibri Light</vt:lpstr>
      <vt:lpstr>source-serif-pro</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Dabas</dc:creator>
  <cp:lastModifiedBy>Ashish Dabas</cp:lastModifiedBy>
  <cp:revision>2</cp:revision>
  <dcterms:created xsi:type="dcterms:W3CDTF">2023-04-08T16:12:32Z</dcterms:created>
  <dcterms:modified xsi:type="dcterms:W3CDTF">2023-04-12T00:22:13Z</dcterms:modified>
</cp:coreProperties>
</file>